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7"/>
  </p:notesMasterIdLst>
  <p:sldIdLst>
    <p:sldId id="525" r:id="rId2"/>
    <p:sldId id="257" r:id="rId3"/>
    <p:sldId id="259" r:id="rId4"/>
    <p:sldId id="260" r:id="rId5"/>
    <p:sldId id="262" r:id="rId6"/>
    <p:sldId id="263" r:id="rId7"/>
    <p:sldId id="264" r:id="rId8"/>
    <p:sldId id="277" r:id="rId9"/>
    <p:sldId id="527" r:id="rId10"/>
    <p:sldId id="555" r:id="rId11"/>
    <p:sldId id="317" r:id="rId12"/>
    <p:sldId id="556" r:id="rId13"/>
    <p:sldId id="528" r:id="rId14"/>
    <p:sldId id="557" r:id="rId15"/>
    <p:sldId id="549" r:id="rId16"/>
    <p:sldId id="342" r:id="rId17"/>
    <p:sldId id="258" r:id="rId18"/>
    <p:sldId id="343" r:id="rId19"/>
    <p:sldId id="558" r:id="rId20"/>
    <p:sldId id="485" r:id="rId21"/>
    <p:sldId id="478" r:id="rId22"/>
    <p:sldId id="576" r:id="rId23"/>
    <p:sldId id="444" r:id="rId24"/>
    <p:sldId id="445" r:id="rId25"/>
    <p:sldId id="465" r:id="rId26"/>
    <p:sldId id="358" r:id="rId27"/>
    <p:sldId id="268" r:id="rId28"/>
    <p:sldId id="526" r:id="rId29"/>
    <p:sldId id="529" r:id="rId30"/>
    <p:sldId id="565" r:id="rId31"/>
    <p:sldId id="450" r:id="rId32"/>
    <p:sldId id="448" r:id="rId33"/>
    <p:sldId id="449" r:id="rId34"/>
    <p:sldId id="566" r:id="rId35"/>
    <p:sldId id="532" r:id="rId36"/>
    <p:sldId id="395" r:id="rId37"/>
    <p:sldId id="394" r:id="rId38"/>
    <p:sldId id="396" r:id="rId39"/>
    <p:sldId id="398" r:id="rId40"/>
    <p:sldId id="416" r:id="rId41"/>
    <p:sldId id="486" r:id="rId42"/>
    <p:sldId id="420" r:id="rId43"/>
    <p:sldId id="421" r:id="rId44"/>
    <p:sldId id="422" r:id="rId45"/>
    <p:sldId id="424" r:id="rId46"/>
    <p:sldId id="291" r:id="rId47"/>
    <p:sldId id="533" r:id="rId48"/>
    <p:sldId id="386" r:id="rId49"/>
    <p:sldId id="387" r:id="rId50"/>
    <p:sldId id="561" r:id="rId51"/>
    <p:sldId id="388" r:id="rId52"/>
    <p:sldId id="293" r:id="rId53"/>
    <p:sldId id="489" r:id="rId54"/>
    <p:sldId id="494" r:id="rId55"/>
    <p:sldId id="389" r:id="rId56"/>
    <p:sldId id="550" r:id="rId57"/>
    <p:sldId id="505" r:id="rId58"/>
    <p:sldId id="570" r:id="rId59"/>
    <p:sldId id="439" r:id="rId60"/>
    <p:sldId id="571" r:id="rId61"/>
    <p:sldId id="572" r:id="rId62"/>
    <p:sldId id="573" r:id="rId63"/>
    <p:sldId id="574" r:id="rId64"/>
    <p:sldId id="575" r:id="rId65"/>
    <p:sldId id="469" r:id="rId66"/>
    <p:sldId id="553" r:id="rId67"/>
    <p:sldId id="390" r:id="rId68"/>
    <p:sldId id="502" r:id="rId69"/>
    <p:sldId id="568" r:id="rId70"/>
    <p:sldId id="493" r:id="rId71"/>
    <p:sldId id="542" r:id="rId72"/>
    <p:sldId id="520" r:id="rId73"/>
    <p:sldId id="426" r:id="rId74"/>
    <p:sldId id="427" r:id="rId75"/>
    <p:sldId id="488" r:id="rId76"/>
    <p:sldId id="392" r:id="rId77"/>
    <p:sldId id="554" r:id="rId78"/>
    <p:sldId id="433" r:id="rId79"/>
    <p:sldId id="434" r:id="rId80"/>
    <p:sldId id="435" r:id="rId81"/>
    <p:sldId id="462" r:id="rId82"/>
    <p:sldId id="436" r:id="rId83"/>
    <p:sldId id="499" r:id="rId84"/>
    <p:sldId id="498" r:id="rId85"/>
    <p:sldId id="496" r:id="rId86"/>
    <p:sldId id="523" r:id="rId87"/>
    <p:sldId id="473" r:id="rId88"/>
    <p:sldId id="437" r:id="rId89"/>
    <p:sldId id="569" r:id="rId90"/>
    <p:sldId id="500" r:id="rId91"/>
    <p:sldId id="482" r:id="rId92"/>
    <p:sldId id="484" r:id="rId93"/>
    <p:sldId id="305" r:id="rId94"/>
    <p:sldId id="552" r:id="rId95"/>
    <p:sldId id="551" r:id="rId96"/>
    <p:sldId id="548" r:id="rId97"/>
    <p:sldId id="474" r:id="rId98"/>
    <p:sldId id="475" r:id="rId99"/>
    <p:sldId id="476" r:id="rId100"/>
    <p:sldId id="487" r:id="rId101"/>
    <p:sldId id="411" r:id="rId102"/>
    <p:sldId id="412" r:id="rId103"/>
    <p:sldId id="414" r:id="rId104"/>
    <p:sldId id="456" r:id="rId105"/>
    <p:sldId id="492" r:id="rId1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FF0000"/>
    <a:srgbClr val="009051"/>
    <a:srgbClr val="76D6FF"/>
    <a:srgbClr val="FF40FF"/>
    <a:srgbClr val="7A81FF"/>
    <a:srgbClr val="FF9300"/>
    <a:srgbClr val="008F00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4"/>
    <p:restoredTop sz="94718"/>
  </p:normalViewPr>
  <p:slideViewPr>
    <p:cSldViewPr snapToGrid="0" snapToObjects="1" showGuides="1">
      <p:cViewPr varScale="1">
        <p:scale>
          <a:sx n="112" d="100"/>
          <a:sy n="112" d="100"/>
        </p:scale>
        <p:origin x="33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3722C-260B-BE4A-AB79-705B13198AB7}" type="datetimeFigureOut">
              <a:rPr lang="en-US" smtClean="0"/>
              <a:t>1/19/22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2AE00-8123-8443-87F9-E82CF20E5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50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23DE6-E4BE-4046-A6BD-657B1F4D7C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64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07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87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A598C-707D-CF4C-AA41-81B8AC8B2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3C019D-1D11-9C49-8F1D-5DD14B286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1E130-7106-2C41-98DD-8265F5C33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0AF37-B9C6-1C45-89BB-5351093CB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78621-52CE-184B-A1E2-4EBF52B4C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09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2E136-16E8-3A44-87C4-49C7C2E66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4687C-A033-054C-8911-AD6183BA1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C5A4-7F26-0A4E-B34C-AA298FA0D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2B1EE-2AFB-ED4E-B819-B6BBEC00E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28083-5B6C-444E-B8FA-B99BC743C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52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8887EC-877A-0047-80E8-96D13C2A8E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C38B7E-8ED9-6048-8CFB-51AA705EBE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0D334-5D94-0E4A-9645-1E18EA27B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CC997-4FCF-B041-B9F4-621ACEA36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DB4F2-8A90-D641-94A1-036D1318F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85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E35E0-F64A-4E41-873E-DDA5E74A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20EA4-A34B-E646-A898-7279AA4FF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6496D-BCEC-FE4E-9FC5-5B08BD35A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25AA6-8C06-4F48-BA32-F730A679D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F9485-6461-3341-97D9-CB4E5F6E4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94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74648-0995-0841-8CA4-64C00982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032F9-43A3-104A-ADD9-E5336F4BB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CC5C7-DF5A-2A46-942F-5AF36E271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C7667-8567-3A42-B310-9104A5B9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3F8EF-3D6E-A647-A5D4-0B6F0EE1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47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BDD5B-43F2-4940-B3D4-C9E95D0DB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935E7-F5CF-3E4C-AA58-04E1C98D2B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6CF2E-11B9-834F-9BA1-FDCE514D4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E1AB9A-51AD-5F41-9FAC-73EFF6BEF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7EE97-96FD-844B-9062-52118682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585E7-3942-4146-8DE4-95C92D41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55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26631-A140-A14D-AD94-A847A63C5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E9D4E-D397-7B4B-8090-1905D2238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A7B09E-6940-E043-A317-CFCF38D22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D3E177-2DFD-DF4C-A9D4-6D6052860B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7C9A1D-9582-A94B-A8DF-0F61C1A0EF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7C514B-CE5B-FE4B-9A35-FC1DB47A2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BD5D40-F8EF-E64A-81C6-08BE2C8DF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8181CB-1E6C-5E4C-872A-2024039A9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31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0F85-B5EC-8243-B821-77A85E08C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D5F748-4679-EA41-B008-49F6B1EC4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B80080-3A98-DE4A-9F9B-F673A9F61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18609B-834A-F141-9CE9-1C8E30BFB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1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164904-EFF8-984F-B733-52B6D6175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847695-1C2A-9A41-A2C6-EF8CD9072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02F2E-B194-8F40-BA73-29BE3D02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99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B304A-C5B6-FB49-96E5-FAA26FEB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57D88-4F3B-924C-9DF0-21627776D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CCCA3-3829-0A41-B225-07FD8C905D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A8F10-43F6-8D41-A9E4-455B5941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B2B8BE-1A31-2E4D-A234-041798C35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44F7E-D57C-E94C-B9B1-09DC5CF93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51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2D775-9720-F440-9D80-D32523C9B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EE9E79-2115-1A48-89F1-201E4BA492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29BEF-07A4-3241-B37A-B5D78DB9C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9C3D1-1438-A84E-BBFD-E85E4966A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6FA1C2-A668-B747-9DD0-646AEA8A7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18C83-09E7-CC4B-85B3-C25B907D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65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9C7BF6-04D2-CD4F-93B8-B530AB81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E4201-C8B8-5049-88A0-8F6E0DF42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E3F3F-14AD-F346-917C-44EDADC219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26F57-5C4D-B74F-B668-1622E98B73FD}" type="datetimeFigureOut">
              <a:rPr lang="en-US" smtClean="0"/>
              <a:t>1/19/22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C8D61-B2D8-6C4F-99D4-D9D1136893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69036-6DEA-544F-B990-AA9D85132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90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14.tiff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8.tiff"/><Relationship Id="rId10" Type="http://schemas.openxmlformats.org/officeDocument/2006/relationships/image" Target="../media/image20.png"/><Relationship Id="rId4" Type="http://schemas.openxmlformats.org/officeDocument/2006/relationships/image" Target="../media/image16.tiff"/><Relationship Id="rId9" Type="http://schemas.openxmlformats.org/officeDocument/2006/relationships/image" Target="../media/image13.tif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tiff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tiff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tiff"/><Relationship Id="rId4" Type="http://schemas.openxmlformats.org/officeDocument/2006/relationships/image" Target="../media/image43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tif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5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tif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tif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tiff"/><Relationship Id="rId4" Type="http://schemas.openxmlformats.org/officeDocument/2006/relationships/image" Target="../media/image6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7.tiff"/><Relationship Id="rId4" Type="http://schemas.openxmlformats.org/officeDocument/2006/relationships/image" Target="../media/image15.tif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7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openxmlformats.org/officeDocument/2006/relationships/image" Target="../media/image13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8.tiff"/><Relationship Id="rId4" Type="http://schemas.openxmlformats.org/officeDocument/2006/relationships/image" Target="../media/image15.tif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14.tiff"/><Relationship Id="rId7" Type="http://schemas.openxmlformats.org/officeDocument/2006/relationships/image" Target="../media/image19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8.tiff"/><Relationship Id="rId4" Type="http://schemas.openxmlformats.org/officeDocument/2006/relationships/image" Target="../media/image15.tif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image" Target="../media/image8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8342D2-FDA5-0346-906C-49FA600395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A441E5-3D55-F040-90AD-D008C8367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5068"/>
            <a:ext cx="9144000" cy="2387600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sz="8900" b="1" dirty="0"/>
              <a:t>Plants aren’t dumb</a:t>
            </a:r>
            <a:br>
              <a:rPr lang="en-US" dirty="0"/>
            </a:br>
            <a:r>
              <a:rPr lang="en-US" sz="4400" dirty="0">
                <a:solidFill>
                  <a:srgbClr val="011893"/>
                </a:solidFill>
              </a:rPr>
              <a:t>Using optimality theory to understand big questions in plant ecophysiology</a:t>
            </a:r>
            <a:endParaRPr lang="en-US" dirty="0">
              <a:solidFill>
                <a:srgbClr val="011893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E65786-8F48-8941-8659-88E4122EC0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1620" y="3820006"/>
            <a:ext cx="6108758" cy="2236237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4400" b="1" dirty="0"/>
              <a:t>Nick Smith</a:t>
            </a:r>
          </a:p>
          <a:p>
            <a:r>
              <a:rPr lang="en-US" dirty="0">
                <a:solidFill>
                  <a:srgbClr val="011893"/>
                </a:solidFill>
              </a:rPr>
              <a:t>Department of Biological Sciences</a:t>
            </a:r>
          </a:p>
          <a:p>
            <a:r>
              <a:rPr lang="en-US" dirty="0">
                <a:solidFill>
                  <a:srgbClr val="011893"/>
                </a:solidFill>
              </a:rPr>
              <a:t>Texas Tech University</a:t>
            </a:r>
          </a:p>
          <a:p>
            <a:r>
              <a:rPr lang="en-US" dirty="0" err="1">
                <a:solidFill>
                  <a:srgbClr val="011893"/>
                </a:solidFill>
              </a:rPr>
              <a:t>nick.smith@ttu.edu</a:t>
            </a:r>
            <a:r>
              <a:rPr lang="en-US" dirty="0">
                <a:solidFill>
                  <a:srgbClr val="011893"/>
                </a:solidFill>
              </a:rPr>
              <a:t>; @</a:t>
            </a:r>
            <a:r>
              <a:rPr lang="en-US" dirty="0" err="1">
                <a:solidFill>
                  <a:srgbClr val="011893"/>
                </a:solidFill>
              </a:rPr>
              <a:t>nick_greg_smith</a:t>
            </a:r>
            <a:endParaRPr lang="en-US" dirty="0">
              <a:solidFill>
                <a:srgbClr val="011893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829F9D-7570-C449-86BD-CE901B6146E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3670" y="5539595"/>
            <a:ext cx="363488" cy="29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87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277" y="5510687"/>
            <a:ext cx="1614379" cy="1210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8" name="TextBox 17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BE5DE46-D91E-7C4E-8C20-454D942F4A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47371" y="4121706"/>
            <a:ext cx="3646697" cy="259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8298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09CC-CE40-0F45-848A-9E27A030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Stomatal conductance trait</a:t>
            </a:r>
            <a:br>
              <a:rPr lang="en-US" dirty="0"/>
            </a:br>
            <a:r>
              <a:rPr lang="en-US" dirty="0"/>
              <a:t>The ratio of CO</a:t>
            </a:r>
            <a:r>
              <a:rPr lang="en-US" baseline="-25000" dirty="0"/>
              <a:t>2</a:t>
            </a:r>
            <a:r>
              <a:rPr lang="en-US" dirty="0"/>
              <a:t> in the leaf to CO</a:t>
            </a:r>
            <a:r>
              <a:rPr lang="en-US" baseline="-25000" dirty="0"/>
              <a:t>2</a:t>
            </a:r>
            <a:r>
              <a:rPr lang="en-US" dirty="0"/>
              <a:t> outside of the leaf (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C</a:t>
            </a:r>
            <a:r>
              <a:rPr lang="en-US" baseline="-25000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i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/C</a:t>
            </a:r>
            <a:r>
              <a:rPr lang="en-US" baseline="-25000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a</a:t>
            </a:r>
            <a:r>
              <a:rPr lang="en-US" i="1" dirty="0">
                <a:cs typeface="Calibri" panose="020F0502020204030204" pitchFamily="34" charset="0"/>
              </a:rPr>
              <a:t>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45EB0-FF2B-2C4B-9F1A-63B3EEA7C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6600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photorespiration</a:t>
            </a:r>
            <a:endParaRPr lang="en-US" sz="3600" dirty="0">
              <a:solidFill>
                <a:srgbClr val="011893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B0EB10B-FA83-3845-A373-778F1BAD52D2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54145F-28D8-734D-9BD3-6205E16BA95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9C87225-781F-704A-B189-CE7FD9382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52CDFD7-8F5F-574A-9E8A-51A2A0C1FD72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5056A0-CB76-724B-A89A-065B1768E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276" y="982392"/>
            <a:ext cx="5146550" cy="529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36251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1220E15-A4D9-9547-B489-92D79DDC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3024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VPD to avoid water loss</a:t>
            </a:r>
            <a:endParaRPr lang="en-US" sz="3600" dirty="0">
              <a:solidFill>
                <a:srgbClr val="011893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DE9DAE-6E90-8B4A-B9F2-2D214558FCC8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22CCB3-91DC-8746-B720-C43081C95FA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439DB6D-BDB4-9247-A547-7D2E747A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20DCF32-AEA1-B848-8506-DBF53428DC18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51607038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E6CB3F7-2581-7E4C-9E71-92BE33D46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3024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lower openness needed to satisfy Rubisco</a:t>
            </a:r>
            <a:endParaRPr lang="en-US" sz="3600" dirty="0">
              <a:solidFill>
                <a:srgbClr val="011893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A113AD-9366-CC42-9A44-236ED5D2BDE2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B3759A-7256-174C-B71F-D8870B0DBB4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8FEBF16-4CFA-0745-A094-7778CB91E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242C418-B484-1A48-8ED2-4AC54A5016CD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214594911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E59D1E-A107-714B-A73B-87DE1A84A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48" y="662609"/>
            <a:ext cx="4971297" cy="54665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ADFD9C-DA31-1B48-9128-33DF554406F2}"/>
              </a:ext>
            </a:extLst>
          </p:cNvPr>
          <p:cNvSpPr/>
          <p:nvPr/>
        </p:nvSpPr>
        <p:spPr>
          <a:xfrm>
            <a:off x="2054087" y="768626"/>
            <a:ext cx="2054087" cy="1881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9DEF30-1B65-4347-82CE-11A7C15F2D48}"/>
              </a:ext>
            </a:extLst>
          </p:cNvPr>
          <p:cNvSpPr/>
          <p:nvPr/>
        </p:nvSpPr>
        <p:spPr>
          <a:xfrm>
            <a:off x="2054087" y="3528390"/>
            <a:ext cx="2054087" cy="1881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5761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64" y="365125"/>
            <a:ext cx="4734636" cy="4670899"/>
          </a:xfrm>
        </p:spPr>
        <p:txBody>
          <a:bodyPr>
            <a:normAutofit/>
          </a:bodyPr>
          <a:lstStyle/>
          <a:p>
            <a:r>
              <a:rPr lang="en-US" dirty="0"/>
              <a:t>Photosynthetic traits change with temperature in ways expected from optimization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A3B1A9-3204-5841-8565-8998A18B6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48" y="662609"/>
            <a:ext cx="4971297" cy="54665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0DF62E-4270-6C44-83DE-84C74C6652E1}"/>
              </a:ext>
            </a:extLst>
          </p:cNvPr>
          <p:cNvSpPr txBox="1"/>
          <p:nvPr/>
        </p:nvSpPr>
        <p:spPr>
          <a:xfrm>
            <a:off x="6619164" y="4558970"/>
            <a:ext cx="34413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Data = -0.051 °C</a:t>
            </a:r>
            <a:r>
              <a:rPr lang="en-US" sz="2800" baseline="30000" dirty="0">
                <a:solidFill>
                  <a:srgbClr val="011893"/>
                </a:solidFill>
              </a:rPr>
              <a:t>-1</a:t>
            </a:r>
            <a:endParaRPr lang="en-US" sz="2800" dirty="0">
              <a:solidFill>
                <a:srgbClr val="011893"/>
              </a:solidFill>
            </a:endParaRPr>
          </a:p>
          <a:p>
            <a:r>
              <a:rPr lang="en-US" sz="2800" dirty="0">
                <a:solidFill>
                  <a:srgbClr val="011893"/>
                </a:solidFill>
              </a:rPr>
              <a:t>Predicted = -0.048 °C</a:t>
            </a:r>
            <a:r>
              <a:rPr lang="en-US" sz="2800" baseline="30000" dirty="0">
                <a:solidFill>
                  <a:srgbClr val="011893"/>
                </a:solidFill>
              </a:rPr>
              <a:t>-1</a:t>
            </a:r>
            <a:endParaRPr lang="en-US" sz="2800" dirty="0">
              <a:solidFill>
                <a:srgbClr val="0118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259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other words: plants provide </a:t>
            </a:r>
            <a:r>
              <a:rPr lang="en-US" dirty="0">
                <a:solidFill>
                  <a:srgbClr val="7030A0"/>
                </a:solidFill>
              </a:rPr>
              <a:t>ecosystem services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3869506-FE69-5041-84FA-51BB79924C8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702E02-B035-4D46-AA10-3A758F723267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72AD0D6-8C38-864F-81EA-53E0E6626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434B9F-F5C0-5E45-BA74-A7D9BCC55EF2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EFEDD1-E890-E043-9847-D15D5515D4C9}"/>
              </a:ext>
            </a:extLst>
          </p:cNvPr>
          <p:cNvSpPr/>
          <p:nvPr/>
        </p:nvSpPr>
        <p:spPr>
          <a:xfrm rot="14148550">
            <a:off x="6158255" y="4991360"/>
            <a:ext cx="1048870" cy="3690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45EEBB-BDD2-EA4C-9FA4-51A1F1D11469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342E65-2115-864A-81B8-1935FE51E0B1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502615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Including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3869506-FE69-5041-84FA-51BB79924C8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702E02-B035-4D46-AA10-3A758F723267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72AD0D6-8C38-864F-81EA-53E0E6626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3145485">
            <a:off x="4599357" y="3095877"/>
            <a:ext cx="1048870" cy="4788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4148550">
            <a:off x="6158255" y="4991360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0D2903-F581-FD48-B475-D767ADD11F27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4E4A2-8281-144B-BE06-8A0E9899A5BC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E24008-74E0-E14D-BDFA-5283AC13ECE0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0C568-8195-E144-BAF2-85D85A6313D9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271204-EA34-E541-86A4-7396945F1ACB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1170150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3869506-FE69-5041-84FA-51BB79924C8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702E02-B035-4D46-AA10-3A758F723267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72AD0D6-8C38-864F-81EA-53E0E6626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3145485">
            <a:off x="4599357" y="3095877"/>
            <a:ext cx="1048870" cy="4788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4148550">
            <a:off x="6158255" y="4991360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0D2903-F581-FD48-B475-D767ADD11F27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4E4A2-8281-144B-BE06-8A0E9899A5BC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E24008-74E0-E14D-BDFA-5283AC13ECE0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0C568-8195-E144-BAF2-85D85A6313D9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89A438-2E4C-5345-A0E1-A0F7980D3C1D}"/>
              </a:ext>
            </a:extLst>
          </p:cNvPr>
          <p:cNvCxnSpPr>
            <a:stCxn id="8" idx="1"/>
            <a:endCxn id="9" idx="3"/>
          </p:cNvCxnSpPr>
          <p:nvPr/>
        </p:nvCxnSpPr>
        <p:spPr>
          <a:xfrm>
            <a:off x="5530827" y="3666009"/>
            <a:ext cx="857156" cy="10760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D44C96-A534-F44C-A3AD-271BC110F10C}"/>
              </a:ext>
            </a:extLst>
          </p:cNvPr>
          <p:cNvCxnSpPr>
            <a:cxnSpLocks/>
            <a:stCxn id="8" idx="1"/>
            <a:endCxn id="7" idx="1"/>
          </p:cNvCxnSpPr>
          <p:nvPr/>
        </p:nvCxnSpPr>
        <p:spPr>
          <a:xfrm>
            <a:off x="5530827" y="3666009"/>
            <a:ext cx="1273386" cy="4654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FADB02-51C1-C44B-A283-4F6509F9D17C}"/>
              </a:ext>
            </a:extLst>
          </p:cNvPr>
          <p:cNvCxnSpPr>
            <a:cxnSpLocks/>
            <a:stCxn id="8" idx="1"/>
            <a:endCxn id="10" idx="1"/>
          </p:cNvCxnSpPr>
          <p:nvPr/>
        </p:nvCxnSpPr>
        <p:spPr>
          <a:xfrm>
            <a:off x="5530827" y="3666009"/>
            <a:ext cx="1075533" cy="1527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5C6940B-CB3C-8247-A6DA-C36A268C47DA}"/>
              </a:ext>
            </a:extLst>
          </p:cNvPr>
          <p:cNvCxnSpPr>
            <a:cxnSpLocks/>
            <a:stCxn id="8" idx="1"/>
            <a:endCxn id="11" idx="1"/>
          </p:cNvCxnSpPr>
          <p:nvPr/>
        </p:nvCxnSpPr>
        <p:spPr>
          <a:xfrm flipV="1">
            <a:off x="5530827" y="3408771"/>
            <a:ext cx="576908" cy="2572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provides the foundation for other services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B772DE-59DE-E040-8F43-0AE04433E028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4085658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3869506-FE69-5041-84FA-51BB79924C8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702E02-B035-4D46-AA10-3A758F723267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72AD0D6-8C38-864F-81EA-53E0E6626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Photosynthesis is a dynamic process that is likely to be impacted by global change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4C0E004-6C84-1F46-A0D7-0B991F2D5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765" y="2735828"/>
            <a:ext cx="6672469" cy="37528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40A57B8-B182-5E4C-9CCD-7303F7E2101B}"/>
              </a:ext>
            </a:extLst>
          </p:cNvPr>
          <p:cNvSpPr txBox="1"/>
          <p:nvPr/>
        </p:nvSpPr>
        <p:spPr>
          <a:xfrm>
            <a:off x="10681139" y="6488668"/>
            <a:ext cx="1470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MODIS, NASA</a:t>
            </a:r>
          </a:p>
        </p:txBody>
      </p:sp>
    </p:spTree>
    <p:extLst>
      <p:ext uri="{BB962C8B-B14F-4D97-AF65-F5344CB8AC3E}">
        <p14:creationId xmlns:p14="http://schemas.microsoft.com/office/powerpoint/2010/main" val="2624163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lab examines </a:t>
            </a:r>
            <a:r>
              <a:rPr lang="en-US" dirty="0">
                <a:solidFill>
                  <a:srgbClr val="FF0000"/>
                </a:solidFill>
              </a:rPr>
              <a:t>photosynthesis</a:t>
            </a:r>
            <a:r>
              <a:rPr lang="en-US" dirty="0"/>
              <a:t> as a regulator of global change impacts on ecosystem services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869506-FE69-5041-84FA-51BB79924C8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702E02-B035-4D46-AA10-3A758F723267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72AD0D6-8C38-864F-81EA-53E0E6626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0B3127F-2BBF-B041-9617-FC8A7E98E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724" y="2297430"/>
            <a:ext cx="7382552" cy="373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41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5243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FB43E-FC3C-9E4D-8660-2A820841C8EF}"/>
              </a:ext>
            </a:extLst>
          </p:cNvPr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604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9643" y="2248930"/>
            <a:ext cx="531341" cy="3015048"/>
          </a:xfrm>
          <a:prstGeom prst="rect">
            <a:avLst/>
          </a:prstGeom>
          <a:noFill/>
          <a:ln w="762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8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016" y="2076040"/>
            <a:ext cx="270420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Photosynthesis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90984" y="2445372"/>
            <a:ext cx="1223319" cy="0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176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9643" y="2248930"/>
            <a:ext cx="531341" cy="3015048"/>
          </a:xfrm>
          <a:prstGeom prst="rect">
            <a:avLst/>
          </a:prstGeom>
          <a:noFill/>
          <a:ln w="762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8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016" y="2076040"/>
            <a:ext cx="270420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Photosynthesis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90984" y="2445372"/>
            <a:ext cx="1223319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269B47E-5C70-8545-A6FE-09DEF6B6E0D6}"/>
              </a:ext>
            </a:extLst>
          </p:cNvPr>
          <p:cNvSpPr txBox="1"/>
          <p:nvPr/>
        </p:nvSpPr>
        <p:spPr>
          <a:xfrm>
            <a:off x="9087694" y="3064222"/>
            <a:ext cx="24202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 small percentage change in photosynthesis can have large consequences for climate</a:t>
            </a:r>
          </a:p>
        </p:txBody>
      </p:sp>
    </p:spTree>
    <p:extLst>
      <p:ext uri="{BB962C8B-B14F-4D97-AF65-F5344CB8AC3E}">
        <p14:creationId xmlns:p14="http://schemas.microsoft.com/office/powerpoint/2010/main" val="1191965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9D1C-3F9C-C240-AD48-48BDCD306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F784D-7D13-0547-96E7-39B7B416F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07087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/>
              <a:t>Current lab members</a:t>
            </a:r>
          </a:p>
          <a:p>
            <a:pPr lvl="1"/>
            <a:r>
              <a:rPr lang="en-US" sz="1600" dirty="0"/>
              <a:t>Jeff </a:t>
            </a:r>
            <a:r>
              <a:rPr lang="en-US" sz="1600" dirty="0" err="1"/>
              <a:t>Chieppa</a:t>
            </a:r>
            <a:r>
              <a:rPr lang="en-US" sz="1600" dirty="0"/>
              <a:t> (postdoc)</a:t>
            </a:r>
          </a:p>
          <a:p>
            <a:pPr lvl="1"/>
            <a:r>
              <a:rPr lang="en-US" sz="1600" dirty="0"/>
              <a:t>Brad </a:t>
            </a:r>
            <a:r>
              <a:rPr lang="en-US" sz="1600" dirty="0" err="1"/>
              <a:t>Posch</a:t>
            </a:r>
            <a:r>
              <a:rPr lang="en-US" sz="1600" dirty="0"/>
              <a:t> (postdoc)</a:t>
            </a:r>
          </a:p>
          <a:p>
            <a:pPr lvl="1"/>
            <a:r>
              <a:rPr lang="en-US" sz="1600" dirty="0"/>
              <a:t>Evan </a:t>
            </a:r>
            <a:r>
              <a:rPr lang="en-US" sz="1600" dirty="0" err="1"/>
              <a:t>Perkowski</a:t>
            </a:r>
            <a:r>
              <a:rPr lang="en-US" sz="1600" dirty="0"/>
              <a:t> (PhD student)</a:t>
            </a:r>
          </a:p>
          <a:p>
            <a:pPr lvl="1"/>
            <a:r>
              <a:rPr lang="en-US" sz="1600" dirty="0" err="1"/>
              <a:t>Zinny</a:t>
            </a:r>
            <a:r>
              <a:rPr lang="en-US" sz="1600" dirty="0"/>
              <a:t> </a:t>
            </a:r>
            <a:r>
              <a:rPr lang="en-US" sz="1600" dirty="0" err="1"/>
              <a:t>Ezekannagha</a:t>
            </a:r>
            <a:r>
              <a:rPr lang="en-US" sz="1600" dirty="0"/>
              <a:t> (PhD student)</a:t>
            </a:r>
          </a:p>
          <a:p>
            <a:pPr lvl="1"/>
            <a:r>
              <a:rPr lang="en-US" sz="1600" dirty="0"/>
              <a:t>Risa </a:t>
            </a:r>
            <a:r>
              <a:rPr lang="en-US" sz="1600" dirty="0" err="1"/>
              <a:t>McNellis</a:t>
            </a:r>
            <a:r>
              <a:rPr lang="en-US" sz="1600" dirty="0"/>
              <a:t> (MS; now lab tech)</a:t>
            </a:r>
          </a:p>
          <a:p>
            <a:pPr lvl="1"/>
            <a:r>
              <a:rPr lang="en-US" sz="1600" dirty="0"/>
              <a:t>Morgan </a:t>
            </a:r>
            <a:r>
              <a:rPr lang="en-US" sz="1600" dirty="0" err="1"/>
              <a:t>Appell</a:t>
            </a:r>
            <a:r>
              <a:rPr lang="en-US" sz="1600" dirty="0"/>
              <a:t> (undergrad)</a:t>
            </a:r>
          </a:p>
          <a:p>
            <a:pPr lvl="1"/>
            <a:r>
              <a:rPr lang="en-US" sz="1600" dirty="0"/>
              <a:t>Joseph </a:t>
            </a:r>
            <a:r>
              <a:rPr lang="en-US" sz="1600" dirty="0" err="1"/>
              <a:t>Terrones</a:t>
            </a:r>
            <a:r>
              <a:rPr lang="en-US" sz="1600" dirty="0"/>
              <a:t> (undergrad)</a:t>
            </a:r>
          </a:p>
          <a:p>
            <a:r>
              <a:rPr lang="en-US" sz="1800" dirty="0"/>
              <a:t>Former lab members</a:t>
            </a:r>
          </a:p>
          <a:p>
            <a:pPr lvl="1"/>
            <a:r>
              <a:rPr lang="en-US" sz="1600" dirty="0" err="1"/>
              <a:t>Lizz</a:t>
            </a:r>
            <a:r>
              <a:rPr lang="en-US" sz="1600" dirty="0"/>
              <a:t> Waring (postdoc; now Asst. Prof at Northeastern State U)</a:t>
            </a:r>
          </a:p>
          <a:p>
            <a:pPr lvl="1"/>
            <a:r>
              <a:rPr lang="en-US" sz="1600" dirty="0"/>
              <a:t>Helen Scott (MS; now in industry and PhD student at BU)</a:t>
            </a:r>
          </a:p>
          <a:p>
            <a:pPr lvl="1"/>
            <a:r>
              <a:rPr lang="en-US" sz="1600" dirty="0"/>
              <a:t>Jorge Ochoa (undergrad; now working for the Army)</a:t>
            </a:r>
          </a:p>
          <a:p>
            <a:pPr lvl="1"/>
            <a:r>
              <a:rPr lang="en-US" sz="1600" dirty="0"/>
              <a:t>Jose Villeda (undergrad; now in industry)</a:t>
            </a:r>
          </a:p>
          <a:p>
            <a:pPr lvl="1"/>
            <a:r>
              <a:rPr lang="en-US" sz="1600" dirty="0"/>
              <a:t>Leah Ortiz (undergrad; now in industry)</a:t>
            </a:r>
          </a:p>
          <a:p>
            <a:r>
              <a:rPr lang="en-US" sz="1800" dirty="0"/>
              <a:t>Collaborators at TTU and around the world</a:t>
            </a:r>
          </a:p>
          <a:p>
            <a:r>
              <a:rPr lang="en-US" sz="1800" dirty="0"/>
              <a:t>Funding</a:t>
            </a:r>
          </a:p>
          <a:p>
            <a:pPr lvl="1"/>
            <a:r>
              <a:rPr lang="en-US" sz="1400" dirty="0"/>
              <a:t>NSF</a:t>
            </a:r>
          </a:p>
          <a:p>
            <a:pPr lvl="1"/>
            <a:r>
              <a:rPr lang="en-US" sz="1400" dirty="0"/>
              <a:t>USDA</a:t>
            </a:r>
          </a:p>
          <a:p>
            <a:pPr lvl="1"/>
            <a:r>
              <a:rPr lang="en-US" sz="1400" dirty="0"/>
              <a:t>NPS</a:t>
            </a:r>
          </a:p>
          <a:p>
            <a:pPr lvl="1"/>
            <a:r>
              <a:rPr lang="en-US" sz="1400" dirty="0"/>
              <a:t>USGS</a:t>
            </a:r>
          </a:p>
          <a:p>
            <a:pPr lvl="1"/>
            <a:r>
              <a:rPr lang="en-US" sz="1400" dirty="0"/>
              <a:t>Schmidt Futures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880C3-6BC3-C748-A020-03EC8A98AF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4498" y="4163619"/>
            <a:ext cx="2684459" cy="201334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657516F-14C3-D34B-93F6-93984158B85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800006-FD9F-2441-B98D-858CC16ED72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9DE4855-5607-8148-9B09-2F091BEC3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836CAB1-65AA-0648-9227-01AE95C7ED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8957" y="1475163"/>
            <a:ext cx="3046213" cy="22846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A9B3EE-9407-C54A-BD8C-366633165FC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5562" y="1475163"/>
            <a:ext cx="2855757" cy="21418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2E49E6-42A5-6E47-A75D-C38DBA0FE57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6440" y="4386469"/>
            <a:ext cx="2994991" cy="2246243"/>
          </a:xfrm>
          <a:prstGeom prst="rect">
            <a:avLst/>
          </a:prstGeom>
        </p:spPr>
      </p:pic>
      <p:pic>
        <p:nvPicPr>
          <p:cNvPr id="1026" name="Picture 2" descr="National Science Foundation - Wikipedia">
            <a:extLst>
              <a:ext uri="{FF2B5EF4-FFF2-40B4-BE49-F238E27FC236}">
                <a16:creationId xmlns:a16="http://schemas.microsoft.com/office/drawing/2014/main" id="{3F176758-5A3C-C44F-858B-DE572F0A7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755" y="5422735"/>
            <a:ext cx="711415" cy="71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DA Rural Development - Wikipedia">
            <a:extLst>
              <a:ext uri="{FF2B5EF4-FFF2-40B4-BE49-F238E27FC236}">
                <a16:creationId xmlns:a16="http://schemas.microsoft.com/office/drawing/2014/main" id="{CC1DBF71-B4CC-E048-A2D9-9FD4E0D3C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653" y="5472745"/>
            <a:ext cx="1025517" cy="70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ational Park Service - Wikipedia">
            <a:extLst>
              <a:ext uri="{FF2B5EF4-FFF2-40B4-BE49-F238E27FC236}">
                <a16:creationId xmlns:a16="http://schemas.microsoft.com/office/drawing/2014/main" id="{5CAECAE7-9635-CA4B-A8A9-5D3B51215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60882" y="7082037"/>
            <a:ext cx="65708" cy="8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D523B7A-7C12-464C-AC78-D9B739203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753" y="6278880"/>
            <a:ext cx="1447800" cy="57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ational Park Service - Wikipedia">
            <a:extLst>
              <a:ext uri="{FF2B5EF4-FFF2-40B4-BE49-F238E27FC236}">
                <a16:creationId xmlns:a16="http://schemas.microsoft.com/office/drawing/2014/main" id="{5FE3FDCA-CF2B-884A-B4C9-B2B9A33DC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373" y="5314257"/>
            <a:ext cx="648344" cy="84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chmidt Futures">
            <a:extLst>
              <a:ext uri="{FF2B5EF4-FFF2-40B4-BE49-F238E27FC236}">
                <a16:creationId xmlns:a16="http://schemas.microsoft.com/office/drawing/2014/main" id="{1E8171D0-C5BE-1B4C-8406-672F6DC60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532" y="6226719"/>
            <a:ext cx="1344930" cy="59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187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87DE85-DBC6-D84D-AA85-C1CB0E121DB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0C4B27-C8B5-1F46-AC77-5540CCA881F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C423C8-91C9-8943-A18C-1E4BED931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9894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A7700-EC31-6143-A6FE-37B76A637943}"/>
              </a:ext>
            </a:extLst>
          </p:cNvPr>
          <p:cNvSpPr txBox="1"/>
          <p:nvPr/>
        </p:nvSpPr>
        <p:spPr>
          <a:xfrm>
            <a:off x="6927376" y="3400791"/>
            <a:ext cx="491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Future model uncertainty (14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 &gt; current fossil fuel emissions (9.5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87DE85-DBC6-D84D-AA85-C1CB0E121DB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0C4B27-C8B5-1F46-AC77-5540CCA881F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C423C8-91C9-8943-A18C-1E4BED931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8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uncertainty is driven by uncertainty in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0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87DE85-DBC6-D84D-AA85-C1CB0E121DB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0C4B27-C8B5-1F46-AC77-5540CCA881F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C423C8-91C9-8943-A18C-1E4BED931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F736B1E-690F-5C42-8249-AC8C57871C5E}"/>
              </a:ext>
            </a:extLst>
          </p:cNvPr>
          <p:cNvSpPr txBox="1"/>
          <p:nvPr/>
        </p:nvSpPr>
        <p:spPr>
          <a:xfrm>
            <a:off x="10125985" y="6470519"/>
            <a:ext cx="2066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Keenan et al. (2021)</a:t>
            </a:r>
          </a:p>
        </p:txBody>
      </p:sp>
      <p:pic>
        <p:nvPicPr>
          <p:cNvPr id="12" name="Picture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4F4E66F-C19F-1F49-8DC5-DE9831A59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662" y="4412975"/>
            <a:ext cx="6137689" cy="193208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DAC66FE6-732B-104A-AD49-F4BC2DC73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1850" y="1295146"/>
            <a:ext cx="3693697" cy="298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67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Why the uncertainty?</a:t>
            </a:r>
            <a:r>
              <a:rPr lang="en-US" dirty="0"/>
              <a:t> Theoretical models for photosynthesis exist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7280BF7-E2D7-C446-A4CC-1F206A956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764" y="1840814"/>
            <a:ext cx="9926472" cy="4298241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5846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produce short term responses that match data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60020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69"/>
          <a:stretch/>
        </p:blipFill>
        <p:spPr>
          <a:xfrm>
            <a:off x="4695568" y="2060020"/>
            <a:ext cx="3686432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69"/>
          <a:stretch/>
        </p:blipFill>
        <p:spPr>
          <a:xfrm>
            <a:off x="8505568" y="2060020"/>
            <a:ext cx="368643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77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Why the uncertainty?</a:t>
            </a:r>
            <a:r>
              <a:rPr lang="en-US" dirty="0"/>
              <a:t> Long-term responses differ from short-term responses due to </a:t>
            </a:r>
            <a:r>
              <a:rPr lang="en-US" u="sng" dirty="0">
                <a:solidFill>
                  <a:srgbClr val="011893"/>
                </a:solidFill>
              </a:rPr>
              <a:t>acclimation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3283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&quot;No&quot; Symbol 8">
            <a:extLst>
              <a:ext uri="{FF2B5EF4-FFF2-40B4-BE49-F238E27FC236}">
                <a16:creationId xmlns:a16="http://schemas.microsoft.com/office/drawing/2014/main" id="{D91D5FE1-E1E6-1545-BC06-1AD5F7A2F559}"/>
              </a:ext>
            </a:extLst>
          </p:cNvPr>
          <p:cNvSpPr/>
          <p:nvPr/>
        </p:nvSpPr>
        <p:spPr>
          <a:xfrm>
            <a:off x="4026161" y="2113005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D685B-7D73-F046-A16E-D465519A4E7D}"/>
              </a:ext>
            </a:extLst>
          </p:cNvPr>
          <p:cNvSpPr txBox="1"/>
          <p:nvPr/>
        </p:nvSpPr>
        <p:spPr>
          <a:xfrm>
            <a:off x="4340909" y="3550905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</p:spTree>
    <p:extLst>
      <p:ext uri="{BB962C8B-B14F-4D97-AF65-F5344CB8AC3E}">
        <p14:creationId xmlns:p14="http://schemas.microsoft.com/office/powerpoint/2010/main" val="3727541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3012" y="1477810"/>
            <a:ext cx="361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9051"/>
                </a:solidFill>
              </a:rPr>
              <a:t>Acclimated to high light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4271" y="1477810"/>
            <a:ext cx="351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9051"/>
                </a:solidFill>
              </a:rPr>
              <a:t>Acclimated to low light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55" y="1739420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611" y="173942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655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Acclimation is ubiquitous and well known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6233" y="2829687"/>
            <a:ext cx="4469984" cy="2591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1671" y="2829687"/>
            <a:ext cx="3617259" cy="2401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905" y="2829687"/>
            <a:ext cx="3752328" cy="23010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905" y="2354520"/>
            <a:ext cx="250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CO</a:t>
            </a:r>
            <a:r>
              <a:rPr lang="en-US" sz="2400" baseline="-25000" dirty="0">
                <a:solidFill>
                  <a:srgbClr val="011893"/>
                </a:solidFill>
              </a:rPr>
              <a:t>2</a:t>
            </a:r>
            <a:r>
              <a:rPr lang="en-US" sz="2400" dirty="0">
                <a:solidFill>
                  <a:srgbClr val="011893"/>
                </a:solidFill>
              </a:rPr>
              <a:t>: </a:t>
            </a:r>
            <a:r>
              <a:rPr lang="en-US" sz="2400" dirty="0" err="1"/>
              <a:t>Bazzaz</a:t>
            </a:r>
            <a:r>
              <a:rPr lang="en-US" sz="2400" dirty="0"/>
              <a:t> (1990)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2164" y="2354519"/>
            <a:ext cx="3114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Light: </a:t>
            </a:r>
            <a:r>
              <a:rPr lang="en-US" sz="2400" dirty="0"/>
              <a:t>Boardman (1977)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26217" y="2013421"/>
            <a:ext cx="3595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Temperature: </a:t>
            </a:r>
            <a:r>
              <a:rPr lang="en-US" sz="2400" dirty="0"/>
              <a:t>Berry &amp; </a:t>
            </a:r>
            <a:r>
              <a:rPr lang="en-US" sz="2400" dirty="0" err="1"/>
              <a:t>Björkman</a:t>
            </a:r>
            <a:r>
              <a:rPr lang="en-US" sz="2400" dirty="0"/>
              <a:t> (1980)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1040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can impact carbon cycling and climate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9B4194B-748E-4A43-BC8A-5938EB896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09894"/>
            <a:ext cx="4684929" cy="4283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8C170E-0E82-DE48-8809-BD89FA368FD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97" t="49131" r="49328" b="2402"/>
          <a:stretch/>
        </p:blipFill>
        <p:spPr>
          <a:xfrm>
            <a:off x="5959803" y="1909894"/>
            <a:ext cx="5965367" cy="36094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CAEF0E-C957-D244-841C-EF9E082C232C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C5678-E5FD-4C4E-98B0-C48719C5FA09}"/>
              </a:ext>
            </a:extLst>
          </p:cNvPr>
          <p:cNvSpPr txBox="1"/>
          <p:nvPr/>
        </p:nvSpPr>
        <p:spPr>
          <a:xfrm>
            <a:off x="0" y="6488668"/>
            <a:ext cx="41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Nature Climate Change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7DA35-D2FC-B745-97C2-A48394B37C2B}"/>
              </a:ext>
            </a:extLst>
          </p:cNvPr>
          <p:cNvSpPr txBox="1"/>
          <p:nvPr/>
        </p:nvSpPr>
        <p:spPr>
          <a:xfrm>
            <a:off x="1336029" y="1653594"/>
            <a:ext cx="4405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Acclimation increase future C storage by ~6%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473B-A354-F543-A9AE-A2F684F7C008}"/>
              </a:ext>
            </a:extLst>
          </p:cNvPr>
          <p:cNvSpPr txBox="1"/>
          <p:nvPr/>
        </p:nvSpPr>
        <p:spPr>
          <a:xfrm>
            <a:off x="6357111" y="1653594"/>
            <a:ext cx="449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Acclimation alters future temperature by &gt;1°C</a:t>
            </a:r>
          </a:p>
        </p:txBody>
      </p:sp>
    </p:spTree>
    <p:extLst>
      <p:ext uri="{BB962C8B-B14F-4D97-AF65-F5344CB8AC3E}">
        <p14:creationId xmlns:p14="http://schemas.microsoft.com/office/powerpoint/2010/main" val="2456402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4" name="TextBox 3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2515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FC7D-571A-634C-830D-66C5FD1C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Unfortunately,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no theoretical model for photosynthetic acclimation exists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02CA9-2516-1F4B-AFD5-DFA661CF2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442620-FAE5-3849-98A3-DCEA3EB1E35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065657-03A6-C847-B269-CAF08D5A061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5657DE-3C31-8948-A8F0-9A5B6D76E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7542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DE28C5-FA9A-0845-ACED-75B6F40FDB3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2CE9F2-9427-AC4C-9884-569D8126A28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2E6961-412C-274E-8596-6908B006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641E989-8C69-5345-AA7C-C1A7FCE01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393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Unreliable future predictions (overparameterization, tuning)</a:t>
            </a:r>
          </a:p>
          <a:p>
            <a:pPr lvl="1"/>
            <a:r>
              <a:rPr lang="en-US" dirty="0">
                <a:solidFill>
                  <a:srgbClr val="011893"/>
                </a:solidFill>
              </a:rPr>
              <a:t>Reliance on statistical models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DE28C5-FA9A-0845-ACED-75B6F40FDB3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2CE9F2-9427-AC4C-9884-569D8126A28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2E6961-412C-274E-8596-6908B006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4A8664F-15CC-AA4A-B0E2-B2BD9DC1335E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99290-F26F-2C44-A943-EF3627D2C46B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D9EA17-AABD-8649-B0B9-58859FDCDE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45BE5-2658-7E48-8EFD-DF92A09E1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67ADE2-9D5E-2D4B-ABBD-878302365D94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3B8458-EB92-4942-832B-88247BC90F0A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54205F-1075-7A44-8DD4-9E2B45049AEB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F2C558-C5AD-514C-8C76-DE8AA778B36C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CA409D-323B-6948-A5AB-887D3643AE55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23072144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Inability to test mechanisms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DE28C5-FA9A-0845-ACED-75B6F40FDB3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2CE9F2-9427-AC4C-9884-569D8126A28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2E6961-412C-274E-8596-6908B006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A764E43-5E77-EA4A-B700-878FA5F885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4D93E5-3B7D-594B-824D-62633E8F4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23CE28-825B-D847-8808-8502222A4ECB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705CD8-5E92-D740-A6B7-8522DDAB0946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C1289-360F-DC43-B90A-1A02F38D4666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AB7F-5EF2-B946-9738-80719793BB48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3A932-9B77-4D47-81A4-6DC7EBA96BE2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F478AF-4884-8541-A7A6-59C1DBB91311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0F9873-F7EF-8444-8A24-E3DBBE5BA746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240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938B-F270-6149-BEB8-EF3C1BDA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5" y="851305"/>
            <a:ext cx="10515600" cy="3179929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So, we developed a mechanistic model of photosynthetic acclimation 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Based on </a:t>
            </a:r>
            <a:r>
              <a:rPr lang="en-US" sz="4800" b="1" dirty="0">
                <a:solidFill>
                  <a:srgbClr val="011893"/>
                </a:solidFill>
              </a:rPr>
              <a:t>optimization</a:t>
            </a:r>
            <a:r>
              <a:rPr lang="en-US" sz="4800" dirty="0"/>
              <a:t> and the </a:t>
            </a:r>
            <a:r>
              <a:rPr lang="en-US" sz="4800" b="1" dirty="0">
                <a:solidFill>
                  <a:srgbClr val="011893"/>
                </a:solidFill>
              </a:rPr>
              <a:t>first principles</a:t>
            </a:r>
            <a:r>
              <a:rPr lang="en-US" sz="4800" dirty="0">
                <a:solidFill>
                  <a:srgbClr val="011893"/>
                </a:solidFill>
              </a:rPr>
              <a:t> </a:t>
            </a:r>
            <a:r>
              <a:rPr lang="en-US" sz="4800" dirty="0"/>
              <a:t>of plant physiological theory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E342A3-645B-2045-A402-ED9BF3869D3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0B46D7-6041-E648-B27E-F2DCF22CB44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728FF59-0793-AB4E-BC40-6DC6A3974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6D83E8F-D068-D74D-A64F-CE2D3C3EC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174" y="4517414"/>
            <a:ext cx="6807476" cy="230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541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Optimization: Least cost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11893"/>
                </a:solidFill>
              </a:rPr>
              <a:t>Optimally, plants will maintain fastest rate of photosynthesis at the lowest summed resource cost (water and nutrient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65BA7-F5D6-064C-953B-C92F6780C88A}"/>
              </a:ext>
            </a:extLst>
          </p:cNvPr>
          <p:cNvSpPr txBox="1"/>
          <p:nvPr/>
        </p:nvSpPr>
        <p:spPr>
          <a:xfrm>
            <a:off x="10189977" y="6488668"/>
            <a:ext cx="200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 et al. (2003)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65BF37-C68C-4C4E-9B57-58627910B34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6DD88E-2223-0847-A5BB-43958C99A1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C25FC5-204A-2540-85E9-9227690C9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39161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/>
              <a:t>				     photosynthetic biochemistry}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2D73CB-27EF-854E-A735-983AD614332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737F39-9D64-6A49-9E45-CBB0D4987461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CE7FA4-0399-CA49-A8B9-B178FFDB5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179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/>
              <a:t>				     photosynthetic biochemistry}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7D5916-9327-164F-A769-DD7ACCA9CB58}"/>
              </a:ext>
            </a:extLst>
          </p:cNvPr>
          <p:cNvSpPr txBox="1"/>
          <p:nvPr/>
        </p:nvSpPr>
        <p:spPr>
          <a:xfrm>
            <a:off x="4981432" y="4899546"/>
            <a:ext cx="5204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Must predict optimal rates of both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29D990-7457-7948-BF4F-9CA6FD18A1BB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7574507" y="3875852"/>
            <a:ext cx="9112" cy="1023694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AF88DAF7-410D-B849-BED0-7A13682D547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236CE8-EF9F-0B42-978C-377CE3B87D4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7EA2B03-8292-404C-99A4-78D0B1FC1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04779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</a:t>
            </a:r>
            <a:r>
              <a:rPr lang="en-US" sz="4400" b="1" dirty="0">
                <a:solidFill>
                  <a:srgbClr val="011893"/>
                </a:solidFill>
              </a:rPr>
              <a:t>stomatal conductance</a:t>
            </a:r>
            <a:r>
              <a:rPr lang="en-US" sz="4400" dirty="0"/>
              <a:t>, </a:t>
            </a:r>
          </a:p>
          <a:p>
            <a:r>
              <a:rPr lang="en-US" sz="4400" dirty="0"/>
              <a:t>				     photosynthetic biochemistry}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FBBFB3-1048-EB41-9A64-5373072F713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042E35-E633-2F44-8620-0A6E7B4C5BB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A6F982-B53C-AF4A-8C83-8B84E8A04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1A4375F-2ECA-8146-978F-2F5F16D62528}"/>
              </a:ext>
            </a:extLst>
          </p:cNvPr>
          <p:cNvSpPr txBox="1"/>
          <p:nvPr/>
        </p:nvSpPr>
        <p:spPr>
          <a:xfrm>
            <a:off x="6477288" y="6488668"/>
            <a:ext cx="581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Prentice et al. (2014); Wang et al. (2017); Smith et al. (2019)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058D38-2D2D-B74C-942F-29C2FE73E67B}"/>
              </a:ext>
            </a:extLst>
          </p:cNvPr>
          <p:cNvSpPr txBox="1"/>
          <p:nvPr/>
        </p:nvSpPr>
        <p:spPr>
          <a:xfrm>
            <a:off x="1830504" y="5052944"/>
            <a:ext cx="8530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[TALK TO ME LATER ABOUT THIS IF YOU ARE INTERESTED]</a:t>
            </a:r>
          </a:p>
        </p:txBody>
      </p:sp>
    </p:spTree>
    <p:extLst>
      <p:ext uri="{BB962C8B-B14F-4D97-AF65-F5344CB8AC3E}">
        <p14:creationId xmlns:p14="http://schemas.microsoft.com/office/powerpoint/2010/main" val="4605773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4027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</a:t>
            </a:r>
            <a:r>
              <a:rPr lang="en-US" sz="4400" b="1" dirty="0">
                <a:solidFill>
                  <a:srgbClr val="011893"/>
                </a:solidFill>
              </a:rPr>
              <a:t>photosynthetic biochemistry</a:t>
            </a:r>
            <a:r>
              <a:rPr lang="en-US" sz="4400" dirty="0"/>
              <a:t>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0CC881-1F44-7A42-AEB4-451796E8805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0190647-3300-D042-B4E1-6A9D1B2FD2C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BC9715-D6FA-BE4A-90E6-1C546F38A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5328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61772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4D7D-296E-504A-9E08-6C58B1D8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Biochemistry optimization</a:t>
            </a:r>
            <a:endParaRPr lang="en-US" dirty="0">
              <a:solidFill>
                <a:srgbClr val="011893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A007C4-A122-794C-B75C-BDF98B54C89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CABE87-59FE-F948-B175-60D0DB78048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F3EEF84-E533-7942-A016-286A82FB0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E331929-7092-0D44-A5DD-0B3654A915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171" y="2441750"/>
            <a:ext cx="4194738" cy="3750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5B2DB-D564-9C45-9909-9712E8154E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73668"/>
            <a:ext cx="1699146" cy="1699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4F37B2-0740-B84B-8E1B-83A175DB99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2536" y="2060020"/>
            <a:ext cx="1712794" cy="17127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910AF9-10A3-9749-BE99-6535A44D5CE2}"/>
              </a:ext>
            </a:extLst>
          </p:cNvPr>
          <p:cNvSpPr txBox="1"/>
          <p:nvPr/>
        </p:nvSpPr>
        <p:spPr>
          <a:xfrm>
            <a:off x="7294326" y="2441750"/>
            <a:ext cx="37467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Plant biochemistry setup will aim for equal limitation by all factors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61E9D-5D9F-E246-8801-5B9ADCECEB25}"/>
              </a:ext>
            </a:extLst>
          </p:cNvPr>
          <p:cNvSpPr txBox="1"/>
          <p:nvPr/>
        </p:nvSpPr>
        <p:spPr>
          <a:xfrm>
            <a:off x="2690191" y="6312385"/>
            <a:ext cx="6021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[TALK TO ME LATER ABOUT THE MATHS]</a:t>
            </a:r>
          </a:p>
        </p:txBody>
      </p:sp>
    </p:spTree>
    <p:extLst>
      <p:ext uri="{BB962C8B-B14F-4D97-AF65-F5344CB8AC3E}">
        <p14:creationId xmlns:p14="http://schemas.microsoft.com/office/powerpoint/2010/main" val="15513837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15269-8B2C-B845-B4E6-10EDE8B61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Biochemistry trait</a:t>
            </a:r>
            <a:br>
              <a:rPr lang="en-US" dirty="0"/>
            </a:br>
            <a:r>
              <a:rPr lang="en-US" dirty="0"/>
              <a:t>The maximum rate of Rubisco carboxylation (</a:t>
            </a:r>
            <a:r>
              <a:rPr lang="en-US" i="1" dirty="0" err="1">
                <a:solidFill>
                  <a:srgbClr val="011893"/>
                </a:solidFill>
              </a:rPr>
              <a:t>V</a:t>
            </a:r>
            <a:r>
              <a:rPr lang="en-US" baseline="-25000" dirty="0" err="1">
                <a:solidFill>
                  <a:srgbClr val="011893"/>
                </a:solidFill>
              </a:rPr>
              <a:t>cmax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302AC-BCAE-5743-98C7-B877F4D1D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767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971FAA-F34F-8648-88F4-1ECC30C0B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light because of greater electron transport</a:t>
            </a:r>
            <a:endParaRPr lang="en-US" sz="3600" dirty="0">
              <a:solidFill>
                <a:srgbClr val="011893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7A5F097-E421-C649-9E6F-8111908FCA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75E9AA-44B1-A949-AC0C-E602E8BE329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079299A-9300-264F-80F4-AF69880B4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2136AD6-3EA3-8A4F-A6B5-745C8B4C2B92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41488992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6BA4DFA-03A2-6947-AE93-EAC9C5E39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276" y="983024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electron transport and photorespiration</a:t>
            </a:r>
            <a:endParaRPr lang="en-US" sz="3600" dirty="0">
              <a:solidFill>
                <a:srgbClr val="011893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45BD37F-49AE-7A43-92F5-2129F743A42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40F522-0207-9C47-94C3-14AE46BA26F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0C2D917-37CA-5F4F-B777-948A12951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0DB91A7-4EDB-D54C-9B82-8C001F3BE23B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8708546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C230C96-59EC-494E-8A4A-1CAFAC620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VPD because of lower stomatal conductance</a:t>
            </a:r>
            <a:endParaRPr lang="en-US" sz="3600" dirty="0">
              <a:solidFill>
                <a:srgbClr val="011893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623016-713A-AF47-9BB9-639483E221F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5A146D-1A3F-BA49-9B51-DC8F5139D46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2431006-4C04-004C-B39B-4F53BBA99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25E9AE7-1E75-5144-A76A-5EB327563D1C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1714904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4FFD041-DAF7-CC4E-AA52-C38203F20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greater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leaf</a:t>
            </a:r>
            <a:endParaRPr lang="en-US" sz="3600" baseline="-25000" dirty="0">
              <a:solidFill>
                <a:srgbClr val="011893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60BE83B-F90C-5142-8D18-4121C10ADD7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F9E959-63A5-284A-9255-20D012AF8E2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279E901-E7DE-5042-9016-20BF71D34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0F87108-7FDE-9645-A50D-9398ED0AF675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28216338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11306" y="579639"/>
            <a:ext cx="10515600" cy="8720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can predict optimal traits in different environments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BFF4907-D727-8F41-B448-D51133943C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398" y="2129421"/>
            <a:ext cx="8591415" cy="42183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975595-53A6-5645-AD53-242B868ED6E0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11B8A2-771B-DE48-B3AA-074713D6ED9A}"/>
              </a:ext>
            </a:extLst>
          </p:cNvPr>
          <p:cNvSpPr/>
          <p:nvPr/>
        </p:nvSpPr>
        <p:spPr>
          <a:xfrm>
            <a:off x="9742714" y="4724400"/>
            <a:ext cx="97972" cy="130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372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great, but now what?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B87C14-096D-8241-9DB9-D66EB0D25EA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DC294D8-70BB-DB4F-AF3E-8E106B57E24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B12FB5-FAF8-4842-9509-3BA92E6BF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03626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use the theory as a null model to explore acclimation mechanisms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B87C14-096D-8241-9DB9-D66EB0D25EA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DC294D8-70BB-DB4F-AF3E-8E106B57E24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B12FB5-FAF8-4842-9509-3BA92E6BF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61353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tackle some big questions in plant ecophysiology!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DEE812-8652-A44F-89F2-9AAB5369A40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9609B1-512B-7C46-BC3F-FBEAFD02AC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DBC1AC-37F2-5944-A4E2-C01FDF05D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7153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69614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B7B66-13B8-0142-A4AD-B6F96B198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1509B-9FA1-574D-9391-21FDE78FF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/>
              <a:t>Is photosynthesis optimized to the environment?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Does photosynthesis acclimate to soil nutrients?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What does acclimation mean for future terrestrial biogeochemical cycling?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When is C</a:t>
            </a:r>
            <a:r>
              <a:rPr lang="en-US" sz="3600" baseline="-25000" dirty="0"/>
              <a:t>4</a:t>
            </a:r>
            <a:r>
              <a:rPr lang="en-US" sz="3600" dirty="0"/>
              <a:t> photosynthesis an advantage over C</a:t>
            </a:r>
            <a:r>
              <a:rPr lang="en-US" sz="3600" baseline="-25000" dirty="0"/>
              <a:t>3</a:t>
            </a:r>
            <a:r>
              <a:rPr lang="en-US" sz="3600" dirty="0"/>
              <a:t> photosynthesis?</a:t>
            </a:r>
          </a:p>
          <a:p>
            <a:pPr marL="514350" indent="-514350">
              <a:buFont typeface="+mj-lt"/>
              <a:buAutoNum type="arabicPeriod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394085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67289F-E077-3244-810A-CE0A4287470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1B7D57-34EF-904E-9F84-6601F929C3B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F22794-1E04-6D4A-A02D-A1F3E7054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82960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</a:t>
            </a:r>
            <a:r>
              <a:rPr lang="en-US" i="1" dirty="0" err="1"/>
              <a:t>V</a:t>
            </a:r>
            <a:r>
              <a:rPr lang="en-US" i="1" baseline="-25000" dirty="0" err="1"/>
              <a:t>cmax</a:t>
            </a:r>
            <a:r>
              <a:rPr lang="en-US" dirty="0"/>
              <a:t> dataset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" y="1349633"/>
            <a:ext cx="8028432" cy="48249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41450" y="4700138"/>
            <a:ext cx="3264163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3,697 measurements</a:t>
            </a:r>
          </a:p>
          <a:p>
            <a:r>
              <a:rPr lang="en-US" sz="2800" dirty="0"/>
              <a:t>202 sites</a:t>
            </a:r>
          </a:p>
          <a:p>
            <a:r>
              <a:rPr lang="en-US" sz="2800" dirty="0"/>
              <a:t>&gt; 600 genera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1762" y="827903"/>
            <a:ext cx="3958120" cy="5463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B37C3B-9678-244E-969A-9960D5B91BD9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6734561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517AF1-4E36-2C41-BF89-A11F2115C641}"/>
              </a:ext>
            </a:extLst>
          </p:cNvPr>
          <p:cNvSpPr/>
          <p:nvPr/>
        </p:nvSpPr>
        <p:spPr>
          <a:xfrm>
            <a:off x="2195846" y="734457"/>
            <a:ext cx="4079631" cy="4977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92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73C0D0-3246-974E-A73A-B59D8A91CE09}"/>
              </a:ext>
            </a:extLst>
          </p:cNvPr>
          <p:cNvSpPr txBox="1"/>
          <p:nvPr/>
        </p:nvSpPr>
        <p:spPr>
          <a:xfrm>
            <a:off x="7713785" y="2895600"/>
            <a:ext cx="3083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Optimal </a:t>
            </a:r>
            <a:r>
              <a:rPr lang="en-US" sz="3600" i="1" dirty="0" err="1">
                <a:solidFill>
                  <a:srgbClr val="FF0000"/>
                </a:solidFill>
              </a:rPr>
              <a:t>V</a:t>
            </a:r>
            <a:r>
              <a:rPr lang="en-US" sz="3600" baseline="-25000" dirty="0" err="1">
                <a:solidFill>
                  <a:srgbClr val="FF0000"/>
                </a:solidFill>
              </a:rPr>
              <a:t>cmax</a:t>
            </a:r>
            <a:r>
              <a:rPr lang="en-US" sz="3600" dirty="0">
                <a:solidFill>
                  <a:srgbClr val="FF0000"/>
                </a:solidFill>
              </a:rPr>
              <a:t> is similar to observed values</a:t>
            </a:r>
          </a:p>
        </p:txBody>
      </p:sp>
    </p:spTree>
    <p:extLst>
      <p:ext uri="{BB962C8B-B14F-4D97-AF65-F5344CB8AC3E}">
        <p14:creationId xmlns:p14="http://schemas.microsoft.com/office/powerpoint/2010/main" val="29818641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9552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YES! Photosynthesis acclimates spatially as expected from optimization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2082AF-094B-364B-B6E1-369F748F185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3E7676-0C29-F242-A754-0C2B941B25A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972452-F465-164D-906A-A708914CC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95347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4B2AA-8F98-154B-89ED-CCE57CAD7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</a:t>
            </a:r>
            <a:r>
              <a:rPr lang="en-US" dirty="0">
                <a:solidFill>
                  <a:srgbClr val="011893"/>
                </a:solidFill>
              </a:rPr>
              <a:t>herbarium specimens </a:t>
            </a:r>
            <a:r>
              <a:rPr lang="en-US" dirty="0"/>
              <a:t>to examine acclimation over space and time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F7F199F-3585-314D-8ED2-0EE9B8B8087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443445-6F66-8C46-AF22-C843FEA8FC3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4B332B-EC03-8844-A341-BC673B8B4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266B938-68AF-3D45-B34C-0CD2E4689030}"/>
              </a:ext>
            </a:extLst>
          </p:cNvPr>
          <p:cNvSpPr txBox="1"/>
          <p:nvPr/>
        </p:nvSpPr>
        <p:spPr>
          <a:xfrm>
            <a:off x="9993385" y="6488668"/>
            <a:ext cx="2198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Villeda et al. (in prep)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690792-F396-DD48-BC0D-1A8D68F45C7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510" y="2312270"/>
            <a:ext cx="3861850" cy="3861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9A3DF0-0674-254B-8144-FC7FDF9C95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367" y="2535668"/>
            <a:ext cx="4086709" cy="30650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76CC51-B323-194A-A710-701AECA6822D}"/>
              </a:ext>
            </a:extLst>
          </p:cNvPr>
          <p:cNvSpPr txBox="1"/>
          <p:nvPr/>
        </p:nvSpPr>
        <p:spPr>
          <a:xfrm>
            <a:off x="8626272" y="4862353"/>
            <a:ext cx="3432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Plants increased leaf N investment with elevation. This response was predicted by acclimation theory.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EE0FC9-28C6-2D4C-BE31-46E3BF4BD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564" y="1742025"/>
            <a:ext cx="2212216" cy="286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2675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Does photosynthesis acclimate to soil nutrients?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4DACDEA-99F7-7E40-8700-794E2B39516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93F5F2-E4E6-FB4F-8264-936605C08FF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053BDD0-228B-8C47-9BB8-1F58286A3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04569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880F-32D8-1D44-B592-6BB42B50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least cost 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40C0D-DFD0-1F4B-B4E2-E5CD8285C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Added nutrients will not increase photosynthesis because light limitation will kick in, instead 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DE3A63-BE99-EA4C-A082-1D0D4D9577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FA76ED-5331-0F4C-B670-0E8930F6956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07688B-812C-5F48-ACAC-BE0FEE08D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60754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880F-32D8-1D44-B592-6BB42B50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least cost hypothesis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DE3A63-BE99-EA4C-A082-1D0D4D9577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FA76ED-5331-0F4C-B670-0E8930F6956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07688B-812C-5F48-ACAC-BE0FEE08D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4180896-68E7-6F40-A905-683F9B601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607861"/>
            <a:ext cx="9871699" cy="48857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982028-FB48-D143-AC4F-1C728AC74298}"/>
              </a:ext>
            </a:extLst>
          </p:cNvPr>
          <p:cNvSpPr txBox="1"/>
          <p:nvPr/>
        </p:nvSpPr>
        <p:spPr>
          <a:xfrm>
            <a:off x="9521782" y="6488668"/>
            <a:ext cx="267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Bialic</a:t>
            </a:r>
            <a:r>
              <a:rPr lang="en-US" dirty="0"/>
              <a:t>-Murphy et al. (2021)</a:t>
            </a:r>
          </a:p>
        </p:txBody>
      </p:sp>
    </p:spTree>
    <p:extLst>
      <p:ext uri="{BB962C8B-B14F-4D97-AF65-F5344CB8AC3E}">
        <p14:creationId xmlns:p14="http://schemas.microsoft.com/office/powerpoint/2010/main" val="2931083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24103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880F-32D8-1D44-B592-6BB42B50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 show support for least cost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DE3A63-BE99-EA4C-A082-1D0D4D9577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FA76ED-5331-0F4C-B670-0E8930F6956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07688B-812C-5F48-ACAC-BE0FEE08D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5982028-FB48-D143-AC4F-1C728AC74298}"/>
              </a:ext>
            </a:extLst>
          </p:cNvPr>
          <p:cNvSpPr txBox="1"/>
          <p:nvPr/>
        </p:nvSpPr>
        <p:spPr>
          <a:xfrm>
            <a:off x="10043398" y="6488668"/>
            <a:ext cx="214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Paillassa</a:t>
            </a:r>
            <a:r>
              <a:rPr lang="en-US" dirty="0"/>
              <a:t> et al. (2020)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4895D2-DA4A-AE4B-9BF9-A1C9321FC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150" y="1578389"/>
            <a:ext cx="47117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035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880F-32D8-1D44-B592-6BB42B50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do greenhouse experiments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DE3A63-BE99-EA4C-A082-1D0D4D9577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FA76ED-5331-0F4C-B670-0E8930F6956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07688B-812C-5F48-ACAC-BE0FEE08D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5982028-FB48-D143-AC4F-1C728AC74298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24D437-48D5-8740-AF6F-F87956F47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403" y="1690688"/>
            <a:ext cx="7983193" cy="4561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BDC1AB-EA99-F54C-8828-D53615CB76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894900" y="3101485"/>
            <a:ext cx="2320308" cy="174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962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DC8A8-E672-4F4A-98DE-11E8900DE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plant allocation to leaf N dependent on allocation to biomass?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4CD4A5-A075-0E47-8BFE-544B0F564CC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1E27C4-6B9C-AB4F-8C6D-772EF1BAACA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4B5A30-2583-DA47-8975-D661FE9DA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6653E2E-F8C8-3B40-A9BB-E74358423B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7576" y="1625594"/>
            <a:ext cx="3856847" cy="482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681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DC8A8-E672-4F4A-98DE-11E8900DE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plant allocation to leaf N dependent on allocation to biomass?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4CD4A5-A075-0E47-8BFE-544B0F564CC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1E27C4-6B9C-AB4F-8C6D-772EF1BAACA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4B5A30-2583-DA47-8975-D661FE9DA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F44B587-CEAC-CA41-B83F-41D086324002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200" y="1690688"/>
            <a:ext cx="5943600" cy="51225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37CE07-2E92-6949-97CD-20D7ABED8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71772"/>
            <a:ext cx="2747749" cy="8243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F99820-11D5-974E-9C0F-1FAB60F0CCB2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23FF12-1989-6A4F-B466-1DFCAA727E9C}"/>
              </a:ext>
            </a:extLst>
          </p:cNvPr>
          <p:cNvSpPr/>
          <p:nvPr/>
        </p:nvSpPr>
        <p:spPr>
          <a:xfrm>
            <a:off x="3790122" y="1789043"/>
            <a:ext cx="5181600" cy="4505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7366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DC8A8-E672-4F4A-98DE-11E8900DE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To see a leaf N response to soil N there must be (1) added investment to leaves and (2) small investment to biomass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4CD4A5-A075-0E47-8BFE-544B0F564CC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1E27C4-6B9C-AB4F-8C6D-772EF1BAACA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4B5A30-2583-DA47-8975-D661FE9DA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F44B587-CEAC-CA41-B83F-41D086324002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200" y="1690688"/>
            <a:ext cx="5943600" cy="51225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37CE07-2E92-6949-97CD-20D7ABED8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71772"/>
            <a:ext cx="2747749" cy="8243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F99820-11D5-974E-9C0F-1FAB60F0CCB2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14619618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8188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Does photosynthesis acclimate to soil nutrients?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Yes, although this is dependent on whole-plant allocation decisions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154241-E9A9-9D46-89A8-5556B911E0D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82A2CF-7845-E845-A43E-59AE0B1728E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01447BA-DA85-7D44-A5F2-FE7FAFE41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49460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impact of </a:t>
            </a:r>
            <a:r>
              <a:rPr lang="en-US" dirty="0">
                <a:solidFill>
                  <a:srgbClr val="011893"/>
                </a:solidFill>
              </a:rPr>
              <a:t>allelopathic invaders</a:t>
            </a:r>
            <a:r>
              <a:rPr lang="en-US" dirty="0"/>
              <a:t> on leaf economics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81AB08-C6A1-5A44-822E-FF47C0CCD06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C9846D-96AD-9D48-8540-A3344D48583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866D79-C3F8-914F-B293-7ADD42A8F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47CE36-39AF-044D-ACE9-A40BD34ECC51}"/>
              </a:ext>
            </a:extLst>
          </p:cNvPr>
          <p:cNvSpPr txBox="1"/>
          <p:nvPr/>
        </p:nvSpPr>
        <p:spPr>
          <a:xfrm>
            <a:off x="9521782" y="6488668"/>
            <a:ext cx="267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Bialic</a:t>
            </a:r>
            <a:r>
              <a:rPr lang="en-US" dirty="0"/>
              <a:t>-Murphy et al. (2021)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778597-A984-CD40-A6FD-CDBBA3DCAB1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65" y="2618137"/>
            <a:ext cx="5587724" cy="21635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6DDC48-8AD3-A841-9AC3-020BCF92F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9789" y="3161881"/>
            <a:ext cx="2918187" cy="27868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E44D25-3EA2-7846-84E7-C324585B9AEF}"/>
              </a:ext>
            </a:extLst>
          </p:cNvPr>
          <p:cNvSpPr txBox="1"/>
          <p:nvPr/>
        </p:nvSpPr>
        <p:spPr>
          <a:xfrm>
            <a:off x="8827421" y="4304640"/>
            <a:ext cx="35740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Allelopathic invasion (gold) increased photosynthetic N use efficiency of native plants. This response was predicted by acclimation theory.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D0BF7A-DEB6-0D42-82B8-A59EE05897B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8604" y="5055697"/>
            <a:ext cx="1074728" cy="143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399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3: </a:t>
            </a:r>
            <a:r>
              <a:rPr lang="en-US" dirty="0"/>
              <a:t>What does acclimation mean for future terrestrial biogeochemical cycling?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807368-587D-D34F-A994-907F2E8C440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1F13F8-6C7C-3146-8EA6-5F016E86471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F9BD03-72C0-F64E-A72A-829B1A4A0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050" y="4813245"/>
            <a:ext cx="68834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799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6D1E7-F62C-6C43-8B6B-B5087EA36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future responses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9037D24-3E4C-9241-B76E-288A6228BF3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ADDC758-A015-664F-A53B-7FA4B60E4D1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8FE8CC-C9EB-CB49-BD03-C55D6B8BE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13BB174-CC62-484B-B3B3-DB4FB8967223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839EA9-80E1-414D-ACF5-2ECD5DFAA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208" y="1868556"/>
            <a:ext cx="4284617" cy="44082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FE4B7E-6BDF-E44A-B2B3-A46348DECCF1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greater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leaf</a:t>
            </a:r>
            <a:endParaRPr lang="en-US" sz="3600" baseline="-25000" dirty="0">
              <a:solidFill>
                <a:srgbClr val="0118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1213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F1C36-D57B-5F42-8C0F-4125D6C3D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FA90AF-F2EA-D64F-85D6-0110B2807CD0}"/>
              </a:ext>
            </a:extLst>
          </p:cNvPr>
          <p:cNvSpPr/>
          <p:nvPr/>
        </p:nvSpPr>
        <p:spPr>
          <a:xfrm>
            <a:off x="1789043" y="1007165"/>
            <a:ext cx="3935896" cy="4452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52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29855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586" y="1610829"/>
            <a:ext cx="4621696" cy="1325563"/>
          </a:xfrm>
        </p:spPr>
        <p:txBody>
          <a:bodyPr>
            <a:normAutofit fontScale="90000"/>
          </a:bodyPr>
          <a:lstStyle/>
          <a:p>
            <a:r>
              <a:rPr lang="en-US" i="1" dirty="0" err="1"/>
              <a:t>V</a:t>
            </a:r>
            <a:r>
              <a:rPr lang="en-US" baseline="-25000" dirty="0" err="1"/>
              <a:t>cmax</a:t>
            </a:r>
            <a:r>
              <a:rPr lang="en-US" dirty="0"/>
              <a:t> changes with CO</a:t>
            </a:r>
            <a:r>
              <a:rPr lang="en-US" baseline="-25000" dirty="0"/>
              <a:t>2</a:t>
            </a:r>
            <a:r>
              <a:rPr lang="en-US" dirty="0"/>
              <a:t> in ways expected from optimization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FC865C-322C-4D4E-A40A-8E4592701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8470E3-C315-9F4F-AC28-825F93DECC63}"/>
              </a:ext>
            </a:extLst>
          </p:cNvPr>
          <p:cNvSpPr txBox="1"/>
          <p:nvPr/>
        </p:nvSpPr>
        <p:spPr>
          <a:xfrm>
            <a:off x="6810586" y="3858930"/>
            <a:ext cx="49528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Boxes = data = -0.0063 Pa</a:t>
            </a:r>
            <a:r>
              <a:rPr lang="en-US" sz="2800" baseline="30000" dirty="0">
                <a:solidFill>
                  <a:srgbClr val="011893"/>
                </a:solidFill>
              </a:rPr>
              <a:t>-1</a:t>
            </a:r>
            <a:endParaRPr lang="en-US" sz="2800" dirty="0">
              <a:solidFill>
                <a:srgbClr val="011893"/>
              </a:solidFill>
            </a:endParaRPr>
          </a:p>
          <a:p>
            <a:r>
              <a:rPr lang="en-US" sz="2800" dirty="0">
                <a:solidFill>
                  <a:srgbClr val="011893"/>
                </a:solidFill>
              </a:rPr>
              <a:t>Circles = predicted = -0.0066 Pa</a:t>
            </a:r>
            <a:r>
              <a:rPr lang="en-US" sz="2800" baseline="30000" dirty="0">
                <a:solidFill>
                  <a:srgbClr val="011893"/>
                </a:solidFill>
              </a:rPr>
              <a:t>-1</a:t>
            </a:r>
            <a:endParaRPr lang="en-US" sz="2800" dirty="0">
              <a:solidFill>
                <a:srgbClr val="0118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3717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generally suggests lower nitrogen demand under future conditions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D704F9A-4C87-D64A-8256-627D8BFE4C9F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6DCC28-E337-934B-AE30-E577F7D6C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321" y="1875354"/>
            <a:ext cx="4921357" cy="479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118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run a model out into the future!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807368-587D-D34F-A994-907F2E8C440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1F13F8-6C7C-3146-8EA6-5F016E86471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F9BD03-72C0-F64E-A72A-829B1A4A0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965" y="4562475"/>
            <a:ext cx="68834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899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31092A-B799-634A-BFF6-63FC2190691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0B93AA-9540-2549-AA31-8885301C22F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BB2387-7B38-6943-ADE8-B2E5A70E2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182B0B5-A3ED-A241-9C54-6816DCD3A84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002664-493E-564F-91D5-99B2C5F6B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3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A1B40A-FAD6-1241-B79F-3F7C83870600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35264037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 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(at lower nutrient use)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3A9A4C-55CF-E14C-A1FD-272A03DA8D2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DF5217-A703-7B45-B650-3F7EEFA5834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538A7F-7374-C940-B34F-93D34D6D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F76CD3E-CCBD-3B4A-A73B-94C6CA7ECE6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BC23B-E3DA-FE44-B490-176DF36E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2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3A94D-2FD4-AD4F-A6FE-F99B4EB27ADC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1331F-F234-F24C-A17C-7DFBA6F7EC5D}"/>
              </a:ext>
            </a:extLst>
          </p:cNvPr>
          <p:cNvSpPr txBox="1"/>
          <p:nvPr/>
        </p:nvSpPr>
        <p:spPr>
          <a:xfrm>
            <a:off x="8524686" y="5562502"/>
            <a:ext cx="243406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9300"/>
                </a:solidFill>
              </a:rPr>
              <a:t>Leaf Nitrogen</a:t>
            </a:r>
          </a:p>
        </p:txBody>
      </p:sp>
    </p:spTree>
    <p:extLst>
      <p:ext uri="{BB962C8B-B14F-4D97-AF65-F5344CB8AC3E}">
        <p14:creationId xmlns:p14="http://schemas.microsoft.com/office/powerpoint/2010/main" val="27247655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C184-A202-8440-B91E-9B9F287C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rethink nutrient limitation in models?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427-790C-D746-BAF2-7760755EB6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606723"/>
            <a:ext cx="6397463" cy="3411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CA37C-780A-B845-90C4-215B49B916D9}"/>
              </a:ext>
            </a:extLst>
          </p:cNvPr>
          <p:cNvSpPr txBox="1"/>
          <p:nvPr/>
        </p:nvSpPr>
        <p:spPr>
          <a:xfrm>
            <a:off x="7383439" y="4462817"/>
            <a:ext cx="4263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“Nutrient limitation”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BF078-A951-3B41-84E9-881603994C86}"/>
              </a:ext>
            </a:extLst>
          </p:cNvPr>
          <p:cNvSpPr txBox="1"/>
          <p:nvPr/>
        </p:nvSpPr>
        <p:spPr>
          <a:xfrm>
            <a:off x="6976355" y="3441509"/>
            <a:ext cx="3446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“No limitation”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334CB-8E57-7A4E-BB19-F79FD5AD52DF}"/>
              </a:ext>
            </a:extLst>
          </p:cNvPr>
          <p:cNvSpPr txBox="1"/>
          <p:nvPr/>
        </p:nvSpPr>
        <p:spPr>
          <a:xfrm>
            <a:off x="10144708" y="6488668"/>
            <a:ext cx="20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Weider et al. (2015)</a:t>
            </a:r>
          </a:p>
        </p:txBody>
      </p:sp>
    </p:spTree>
    <p:extLst>
      <p:ext uri="{BB962C8B-B14F-4D97-AF65-F5344CB8AC3E}">
        <p14:creationId xmlns:p14="http://schemas.microsoft.com/office/powerpoint/2010/main" val="37186170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18107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011893"/>
                </a:solidFill>
              </a:rPr>
              <a:t>Question 3: </a:t>
            </a:r>
            <a:r>
              <a:rPr lang="en-US" sz="5400" dirty="0"/>
              <a:t>What does acclimation mean for future terrestrial biogeochemical cycling?</a:t>
            </a:r>
            <a:br>
              <a:rPr lang="en-US" sz="5400" dirty="0"/>
            </a:br>
            <a:br>
              <a:rPr lang="en-US" sz="5400" dirty="0"/>
            </a:br>
            <a:r>
              <a:rPr lang="en-US" sz="5400" b="1" dirty="0">
                <a:solidFill>
                  <a:srgbClr val="FF0000"/>
                </a:solidFill>
              </a:rPr>
              <a:t>Photosynthesis will increase and per-leaf-area nutrient use will decrease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69714C-297B-1043-A371-E3DF2BF1FE6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05CC6E-BD1E-3344-BBD9-F253A537343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08B136-BAC6-4E47-B2FD-5C9CA8626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21276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role of acclimation on future </a:t>
            </a:r>
            <a:r>
              <a:rPr lang="en-US" dirty="0">
                <a:solidFill>
                  <a:srgbClr val="011893"/>
                </a:solidFill>
              </a:rPr>
              <a:t>ecosystem feedbacks </a:t>
            </a:r>
            <a:r>
              <a:rPr lang="en-US" dirty="0"/>
              <a:t>to global change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81AB08-C6A1-5A44-822E-FF47C0CCD06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C9846D-96AD-9D48-8540-A3344D48583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866D79-C3F8-914F-B293-7ADD42A8F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6474BD5-3D76-1D48-9D30-F3E96652C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448" y="2903199"/>
            <a:ext cx="4323848" cy="23922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B7BA28-8BF8-3B4E-8F27-1E56D951BD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805" t="2130" r="35869" b="54171"/>
          <a:stretch/>
        </p:blipFill>
        <p:spPr>
          <a:xfrm>
            <a:off x="506896" y="2060020"/>
            <a:ext cx="4916557" cy="392480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6D6749-ED2D-894F-8DBC-DCF2FBB643B4}"/>
              </a:ext>
            </a:extLst>
          </p:cNvPr>
          <p:cNvCxnSpPr>
            <a:stCxn id="7" idx="3"/>
          </p:cNvCxnSpPr>
          <p:nvPr/>
        </p:nvCxnSpPr>
        <p:spPr>
          <a:xfrm flipV="1">
            <a:off x="5423453" y="4002157"/>
            <a:ext cx="1772477" cy="20266"/>
          </a:xfrm>
          <a:prstGeom prst="straightConnector1">
            <a:avLst/>
          </a:prstGeom>
          <a:ln w="76200">
            <a:solidFill>
              <a:srgbClr val="01189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F2F6BC7-C935-BD40-8591-211AC428312F}"/>
              </a:ext>
            </a:extLst>
          </p:cNvPr>
          <p:cNvSpPr txBox="1"/>
          <p:nvPr/>
        </p:nvSpPr>
        <p:spPr>
          <a:xfrm>
            <a:off x="3785025" y="6181197"/>
            <a:ext cx="5049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Coupled model-data experiments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AF7298-2357-DA42-B617-B4A9D8C5D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182" y="2695499"/>
            <a:ext cx="2046791" cy="4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154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C8914D-48E5-5F44-8EBA-30DB52F5FE3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ADFAF6-C173-6A46-A100-822061952BC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E6ACE59-4F70-604C-B8BB-D7C85E079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43177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E3CC-8AB1-2548-AC1D-674EA85F9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3</a:t>
            </a:r>
            <a:r>
              <a:rPr lang="en-US" dirty="0"/>
              <a:t> versus C</a:t>
            </a:r>
            <a:r>
              <a:rPr lang="en-US" baseline="-25000" dirty="0"/>
              <a:t>4</a:t>
            </a:r>
            <a:r>
              <a:rPr lang="en-US" dirty="0"/>
              <a:t> optimization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395FDE-F12A-6349-A524-9A9E7C1AF2F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DFE0CEB-54CB-5649-889F-CB776138DBC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AB06BA0-273F-8040-8D38-1DDE15B3E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0636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8" name="TextBox 17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34200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EF11-D50D-7748-A9BA-58608692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versus C</a:t>
            </a:r>
            <a:r>
              <a:rPr lang="en-US" baseline="-25000" dirty="0"/>
              <a:t>3</a:t>
            </a:r>
            <a:r>
              <a:rPr lang="en-US" dirty="0"/>
              <a:t>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3BA3-0D7C-2E40-861A-30D5E27F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11893"/>
                </a:solidFill>
              </a:rPr>
              <a:t>C</a:t>
            </a:r>
            <a:r>
              <a:rPr lang="en-US" sz="4400" baseline="-25000" dirty="0">
                <a:solidFill>
                  <a:srgbClr val="011893"/>
                </a:solidFill>
              </a:rPr>
              <a:t>4</a:t>
            </a:r>
            <a:r>
              <a:rPr lang="en-US" sz="4400" dirty="0">
                <a:solidFill>
                  <a:srgbClr val="011893"/>
                </a:solidFill>
              </a:rPr>
              <a:t> photosynthesis has…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No photorespiration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An additional limitation (</a:t>
            </a:r>
            <a:r>
              <a:rPr lang="en-US" sz="4000" dirty="0">
                <a:solidFill>
                  <a:srgbClr val="009051"/>
                </a:solidFill>
              </a:rPr>
              <a:t>PEP carboxylation</a:t>
            </a:r>
            <a:r>
              <a:rPr lang="en-US" sz="4000" dirty="0">
                <a:solidFill>
                  <a:srgbClr val="011893"/>
                </a:solidFill>
              </a:rPr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965361-4A76-904C-8795-3B6B4EAD394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C669FF-6832-C24F-8077-F24E9AFDF9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4D1BC3-5C13-2841-88C5-6D8A4B1EF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36094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EF11-D50D-7748-A9BA-58608692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versus C</a:t>
            </a:r>
            <a:r>
              <a:rPr lang="en-US" baseline="-25000" dirty="0"/>
              <a:t>3</a:t>
            </a:r>
            <a:r>
              <a:rPr lang="en-US" dirty="0"/>
              <a:t>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3BA3-0D7C-2E40-861A-30D5E27F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11893"/>
                </a:solidFill>
              </a:rPr>
              <a:t>C</a:t>
            </a:r>
            <a:r>
              <a:rPr lang="en-US" sz="4400" baseline="-25000" dirty="0">
                <a:solidFill>
                  <a:srgbClr val="011893"/>
                </a:solidFill>
              </a:rPr>
              <a:t>4</a:t>
            </a:r>
            <a:r>
              <a:rPr lang="en-US" sz="4400" dirty="0">
                <a:solidFill>
                  <a:srgbClr val="011893"/>
                </a:solidFill>
              </a:rPr>
              <a:t> photosynthesis has…</a:t>
            </a:r>
          </a:p>
          <a:p>
            <a:pPr lvl="1"/>
            <a:r>
              <a:rPr lang="en-US" sz="5400" b="1" dirty="0">
                <a:solidFill>
                  <a:srgbClr val="011893"/>
                </a:solidFill>
              </a:rPr>
              <a:t>No photorespiration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An additional limitation (</a:t>
            </a:r>
            <a:r>
              <a:rPr lang="en-US" sz="4000" dirty="0">
                <a:solidFill>
                  <a:srgbClr val="009051"/>
                </a:solidFill>
              </a:rPr>
              <a:t>PEP carboxylation</a:t>
            </a:r>
            <a:r>
              <a:rPr lang="en-US" sz="4000" dirty="0">
                <a:solidFill>
                  <a:srgbClr val="011893"/>
                </a:solidFill>
              </a:rPr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965361-4A76-904C-8795-3B6B4EAD394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C669FF-6832-C24F-8077-F24E9AFDF9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4D1BC3-5C13-2841-88C5-6D8A4B1EF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49207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8898406" y="6503143"/>
            <a:ext cx="3293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(2021; in review)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D3CA4D-B224-524B-BC23-1FBDA5D30BAB}"/>
              </a:ext>
            </a:extLst>
          </p:cNvPr>
          <p:cNvSpPr/>
          <p:nvPr/>
        </p:nvSpPr>
        <p:spPr>
          <a:xfrm>
            <a:off x="1559169" y="2145323"/>
            <a:ext cx="2391508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530796-31F9-CC4B-A045-FD7A91137752}"/>
              </a:ext>
            </a:extLst>
          </p:cNvPr>
          <p:cNvSpPr/>
          <p:nvPr/>
        </p:nvSpPr>
        <p:spPr>
          <a:xfrm>
            <a:off x="4947138" y="2127439"/>
            <a:ext cx="2719754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7A3D7-D80E-3644-9C65-040C189AF2DD}"/>
              </a:ext>
            </a:extLst>
          </p:cNvPr>
          <p:cNvSpPr/>
          <p:nvPr/>
        </p:nvSpPr>
        <p:spPr>
          <a:xfrm>
            <a:off x="8757019" y="2127439"/>
            <a:ext cx="2661257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237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530796-31F9-CC4B-A045-FD7A91137752}"/>
              </a:ext>
            </a:extLst>
          </p:cNvPr>
          <p:cNvSpPr/>
          <p:nvPr/>
        </p:nvSpPr>
        <p:spPr>
          <a:xfrm>
            <a:off x="4947138" y="2127439"/>
            <a:ext cx="2719754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7A3D7-D80E-3644-9C65-040C189AF2DD}"/>
              </a:ext>
            </a:extLst>
          </p:cNvPr>
          <p:cNvSpPr/>
          <p:nvPr/>
        </p:nvSpPr>
        <p:spPr>
          <a:xfrm>
            <a:off x="8757019" y="2127439"/>
            <a:ext cx="2661257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D034A2-E842-3048-B414-CF59075A658B}"/>
              </a:ext>
            </a:extLst>
          </p:cNvPr>
          <p:cNvSpPr txBox="1"/>
          <p:nvPr/>
        </p:nvSpPr>
        <p:spPr>
          <a:xfrm>
            <a:off x="8898406" y="6503143"/>
            <a:ext cx="3293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(2021; in review)</a:t>
            </a:r>
          </a:p>
        </p:txBody>
      </p:sp>
    </p:spTree>
    <p:extLst>
      <p:ext uri="{BB962C8B-B14F-4D97-AF65-F5344CB8AC3E}">
        <p14:creationId xmlns:p14="http://schemas.microsoft.com/office/powerpoint/2010/main" val="9275746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7A3D7-D80E-3644-9C65-040C189AF2DD}"/>
              </a:ext>
            </a:extLst>
          </p:cNvPr>
          <p:cNvSpPr/>
          <p:nvPr/>
        </p:nvSpPr>
        <p:spPr>
          <a:xfrm>
            <a:off x="8757019" y="2127439"/>
            <a:ext cx="2661257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1ED40D-3468-8145-89A2-02175EC9020F}"/>
              </a:ext>
            </a:extLst>
          </p:cNvPr>
          <p:cNvSpPr txBox="1"/>
          <p:nvPr/>
        </p:nvSpPr>
        <p:spPr>
          <a:xfrm>
            <a:off x="8898406" y="6503143"/>
            <a:ext cx="3293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(2021; in review)</a:t>
            </a:r>
          </a:p>
        </p:txBody>
      </p:sp>
    </p:spTree>
    <p:extLst>
      <p:ext uri="{BB962C8B-B14F-4D97-AF65-F5344CB8AC3E}">
        <p14:creationId xmlns:p14="http://schemas.microsoft.com/office/powerpoint/2010/main" val="7182431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4E7CDE-247C-5248-8A7F-D15E32B6E59C}"/>
              </a:ext>
            </a:extLst>
          </p:cNvPr>
          <p:cNvSpPr txBox="1"/>
          <p:nvPr/>
        </p:nvSpPr>
        <p:spPr>
          <a:xfrm>
            <a:off x="8898406" y="6503143"/>
            <a:ext cx="3293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(2021; in review)</a:t>
            </a:r>
          </a:p>
        </p:txBody>
      </p:sp>
    </p:spTree>
    <p:extLst>
      <p:ext uri="{BB962C8B-B14F-4D97-AF65-F5344CB8AC3E}">
        <p14:creationId xmlns:p14="http://schemas.microsoft.com/office/powerpoint/2010/main" val="13692683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3533C10-FE0C-B643-8F76-1426B82484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7608" y="518551"/>
            <a:ext cx="5862810" cy="29535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1513A6-5FF0-774E-ACB9-F2350699004A}"/>
              </a:ext>
            </a:extLst>
          </p:cNvPr>
          <p:cNvSpPr txBox="1"/>
          <p:nvPr/>
        </p:nvSpPr>
        <p:spPr>
          <a:xfrm>
            <a:off x="10015699" y="6488668"/>
            <a:ext cx="217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Ansley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4777633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A2B102C-48C8-7742-8339-FB85C69DA237}"/>
              </a:ext>
            </a:extLst>
          </p:cNvPr>
          <p:cNvSpPr txBox="1"/>
          <p:nvPr/>
        </p:nvSpPr>
        <p:spPr>
          <a:xfrm>
            <a:off x="10015699" y="6488668"/>
            <a:ext cx="217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Ansley et al. (in prep)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533C10-FE0C-B643-8F76-1426B8248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608" y="518551"/>
            <a:ext cx="5862810" cy="615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4401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590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baseline="-25000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 is better in hot, dry, low CO</a:t>
            </a:r>
            <a:r>
              <a:rPr lang="en-US" b="1" baseline="-25000" dirty="0">
                <a:solidFill>
                  <a:srgbClr val="FF0000"/>
                </a:solidFill>
              </a:rPr>
              <a:t>2</a:t>
            </a:r>
            <a:r>
              <a:rPr lang="en-US" b="1" dirty="0">
                <a:solidFill>
                  <a:srgbClr val="FF0000"/>
                </a:solidFill>
              </a:rPr>
              <a:t> environments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C07A79A-3619-8048-8EBD-07E8DAF0682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005B9F-2512-0F43-B250-2BACAA48C4B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317342-CD93-A847-AFF8-66669C2BF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76227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</a:t>
            </a:r>
            <a:r>
              <a:rPr lang="en-US" dirty="0">
                <a:solidFill>
                  <a:srgbClr val="011893"/>
                </a:solidFill>
              </a:rPr>
              <a:t>model-data comparisons </a:t>
            </a:r>
            <a:r>
              <a:rPr lang="en-US" dirty="0"/>
              <a:t>for C</a:t>
            </a:r>
            <a:r>
              <a:rPr lang="en-US" baseline="-25000" dirty="0"/>
              <a:t>4</a:t>
            </a:r>
            <a:r>
              <a:rPr lang="en-US" dirty="0"/>
              <a:t> plants</a:t>
            </a:r>
            <a:endParaRPr lang="en-US" dirty="0">
              <a:solidFill>
                <a:srgbClr val="011893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81AB08-C6A1-5A44-822E-FF47C0CCD06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C9846D-96AD-9D48-8540-A3344D48583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866D79-C3F8-914F-B293-7ADD42A8F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7B6E5F9-D0B6-BE4E-BFF6-E2CC9E3D5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76" y="2237409"/>
            <a:ext cx="7442200" cy="3708400"/>
          </a:xfrm>
          <a:prstGeom prst="rect">
            <a:avLst/>
          </a:pr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045ACC68-664A-564B-A04B-CF5774548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265" y="5697052"/>
            <a:ext cx="2723320" cy="108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6DE03C-4344-FD4C-86E0-9E0411D849A5}"/>
              </a:ext>
            </a:extLst>
          </p:cNvPr>
          <p:cNvSpPr txBox="1"/>
          <p:nvPr/>
        </p:nvSpPr>
        <p:spPr>
          <a:xfrm>
            <a:off x="8150087" y="2517913"/>
            <a:ext cx="35515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rgbClr val="011893"/>
                </a:solidFill>
              </a:rPr>
              <a:t>Early initiatives include</a:t>
            </a:r>
            <a:r>
              <a:rPr lang="en-US" sz="2400" dirty="0">
                <a:solidFill>
                  <a:srgbClr val="011893"/>
                </a:solidFill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011893"/>
                </a:solidFill>
              </a:rPr>
              <a:t>C</a:t>
            </a:r>
            <a:r>
              <a:rPr lang="en-US" sz="2400" baseline="-25000" dirty="0">
                <a:solidFill>
                  <a:srgbClr val="011893"/>
                </a:solidFill>
              </a:rPr>
              <a:t>4</a:t>
            </a:r>
            <a:r>
              <a:rPr lang="en-US" sz="2400" dirty="0">
                <a:solidFill>
                  <a:srgbClr val="011893"/>
                </a:solidFill>
              </a:rPr>
              <a:t> trait meta-analysis and database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011893"/>
                </a:solidFill>
              </a:rPr>
              <a:t>C</a:t>
            </a:r>
            <a:r>
              <a:rPr lang="en-US" sz="2400" baseline="-25000" dirty="0">
                <a:solidFill>
                  <a:srgbClr val="011893"/>
                </a:solidFill>
              </a:rPr>
              <a:t>4</a:t>
            </a:r>
            <a:r>
              <a:rPr lang="en-US" sz="2400" dirty="0">
                <a:solidFill>
                  <a:srgbClr val="011893"/>
                </a:solidFill>
              </a:rPr>
              <a:t> model intercomparison</a:t>
            </a:r>
          </a:p>
        </p:txBody>
      </p:sp>
    </p:spTree>
    <p:extLst>
      <p:ext uri="{BB962C8B-B14F-4D97-AF65-F5344CB8AC3E}">
        <p14:creationId xmlns:p14="http://schemas.microsoft.com/office/powerpoint/2010/main" val="3402125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277" y="5510687"/>
            <a:ext cx="1614379" cy="1210784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93774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9A8385-A55E-FA4B-B060-D450C87FD37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AE16D2-91C5-8741-B4F0-42756B51F49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AE3A2F-F33D-154A-A26A-1A21FE94C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33113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82624" cy="4351338"/>
          </a:xfrm>
        </p:spPr>
        <p:txBody>
          <a:bodyPr>
            <a:normAutofit/>
          </a:bodyPr>
          <a:lstStyle/>
          <a:p>
            <a:r>
              <a:rPr lang="en-US" sz="4400" dirty="0"/>
              <a:t>Plants aren’t dumb!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Assuming plants don’t dynamically respond to their environment can lead to poor understanding of ecosystem functioning</a:t>
            </a:r>
          </a:p>
        </p:txBody>
      </p:sp>
      <p:sp>
        <p:nvSpPr>
          <p:cNvPr id="4" name="&quot;No&quot; Symbol 3">
            <a:extLst>
              <a:ext uri="{FF2B5EF4-FFF2-40B4-BE49-F238E27FC236}">
                <a16:creationId xmlns:a16="http://schemas.microsoft.com/office/drawing/2014/main" id="{C14A22FB-5EB5-0F4A-B405-0F7D97B86B09}"/>
              </a:ext>
            </a:extLst>
          </p:cNvPr>
          <p:cNvSpPr/>
          <p:nvPr/>
        </p:nvSpPr>
        <p:spPr>
          <a:xfrm>
            <a:off x="7620825" y="3043575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C00F9F-ECA0-2D44-8F84-C87BB603D6EA}"/>
              </a:ext>
            </a:extLst>
          </p:cNvPr>
          <p:cNvSpPr txBox="1"/>
          <p:nvPr/>
        </p:nvSpPr>
        <p:spPr>
          <a:xfrm>
            <a:off x="7935573" y="4481475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9A8385-A55E-FA4B-B060-D450C87FD37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AE16D2-91C5-8741-B4F0-42756B51F49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AE3A2F-F33D-154A-A26A-1A21FE94C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98221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Quantified physiological theory can: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200" dirty="0">
                <a:solidFill>
                  <a:srgbClr val="011893"/>
                </a:solidFill>
              </a:rPr>
              <a:t>Improve mechanistic understanding of physiological processes that underlie higher level responses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200" dirty="0">
                <a:solidFill>
                  <a:srgbClr val="011893"/>
                </a:solidFill>
              </a:rPr>
              <a:t>Produce more reliable future projections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B71D18-E965-9E48-949A-DBD000734DC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E3A443-B465-8643-B84C-8C53DC8D30F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2516DF2-A406-BA49-B1F1-EA9C4E0A0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6" name="Picture 5" descr="A red flower with green leaves&#10;&#10;Description automatically generated with low confidence">
            <a:extLst>
              <a:ext uri="{FF2B5EF4-FFF2-40B4-BE49-F238E27FC236}">
                <a16:creationId xmlns:a16="http://schemas.microsoft.com/office/drawing/2014/main" id="{C4EB8DE1-6AC1-B149-8CEC-7E8C15343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34" y="4001294"/>
            <a:ext cx="1971799" cy="2629065"/>
          </a:xfrm>
          <a:prstGeom prst="rect">
            <a:avLst/>
          </a:prstGeom>
        </p:spPr>
      </p:pic>
      <p:pic>
        <p:nvPicPr>
          <p:cNvPr id="10" name="Picture 9" descr="A picture containing tree, outdoor, plant, forest&#10;&#10;Description automatically generated">
            <a:extLst>
              <a:ext uri="{FF2B5EF4-FFF2-40B4-BE49-F238E27FC236}">
                <a16:creationId xmlns:a16="http://schemas.microsoft.com/office/drawing/2014/main" id="{78E89A93-F457-AC41-B6B6-23B00E11A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1162" y="4228932"/>
            <a:ext cx="3325505" cy="2494129"/>
          </a:xfrm>
          <a:prstGeom prst="rect">
            <a:avLst/>
          </a:prstGeom>
        </p:spPr>
      </p:pic>
      <p:pic>
        <p:nvPicPr>
          <p:cNvPr id="12" name="Picture 11" descr="A landscape with hills and trees&#10;&#10;Description automatically generated with low confidence">
            <a:extLst>
              <a:ext uri="{FF2B5EF4-FFF2-40B4-BE49-F238E27FC236}">
                <a16:creationId xmlns:a16="http://schemas.microsoft.com/office/drawing/2014/main" id="{1DD1925E-55CE-8642-BDD4-E0E9D1815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1197" y="4228933"/>
            <a:ext cx="3325504" cy="249412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B1D9F7-1F83-A541-BEE8-4FCFF2DD13D5}"/>
              </a:ext>
            </a:extLst>
          </p:cNvPr>
          <p:cNvCxnSpPr>
            <a:stCxn id="6" idx="3"/>
          </p:cNvCxnSpPr>
          <p:nvPr/>
        </p:nvCxnSpPr>
        <p:spPr>
          <a:xfrm flipV="1">
            <a:off x="2976633" y="5315826"/>
            <a:ext cx="1034529" cy="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ED5EFD-422B-E245-97CE-84DF21EA2A81}"/>
              </a:ext>
            </a:extLst>
          </p:cNvPr>
          <p:cNvCxnSpPr/>
          <p:nvPr/>
        </p:nvCxnSpPr>
        <p:spPr>
          <a:xfrm flipV="1">
            <a:off x="7336667" y="5315826"/>
            <a:ext cx="1034529" cy="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C1EC434-7566-5B42-9C59-A8B5D8F7FE38}"/>
              </a:ext>
            </a:extLst>
          </p:cNvPr>
          <p:cNvSpPr txBox="1"/>
          <p:nvPr/>
        </p:nvSpPr>
        <p:spPr>
          <a:xfrm>
            <a:off x="3108204" y="4719224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400" dirty="0">
                <a:solidFill>
                  <a:srgbClr val="011893"/>
                </a:solidFill>
              </a:rPr>
              <a:t>(x)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F697E4-63D3-3747-9381-15C219E4E13F}"/>
              </a:ext>
            </a:extLst>
          </p:cNvPr>
          <p:cNvSpPr txBox="1"/>
          <p:nvPr/>
        </p:nvSpPr>
        <p:spPr>
          <a:xfrm>
            <a:off x="7524143" y="4719224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400" dirty="0">
                <a:solidFill>
                  <a:srgbClr val="011893"/>
                </a:solidFill>
              </a:rPr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8397104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0" y="365124"/>
            <a:ext cx="9144000" cy="6492875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688166" y="715256"/>
            <a:ext cx="715208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Presentation available at:</a:t>
            </a:r>
          </a:p>
          <a:p>
            <a:r>
              <a:rPr lang="en-US" sz="2400" dirty="0" err="1"/>
              <a:t>www.github.com</a:t>
            </a:r>
            <a:r>
              <a:rPr lang="en-US" sz="2400" dirty="0"/>
              <a:t>/</a:t>
            </a:r>
            <a:r>
              <a:rPr lang="en-US" sz="2400" dirty="0" err="1"/>
              <a:t>SmithEcophysLab</a:t>
            </a:r>
            <a:r>
              <a:rPr lang="en-US" sz="2400" dirty="0"/>
              <a:t>/seminar</a:t>
            </a:r>
            <a:r>
              <a:rPr lang="en-US" sz="2400"/>
              <a:t>/2022_msu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66957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</a:t>
            </a:r>
            <a:r>
              <a:rPr lang="en-US" dirty="0">
                <a:solidFill>
                  <a:srgbClr val="011893"/>
                </a:solidFill>
              </a:rPr>
              <a:t>symbioses</a:t>
            </a:r>
            <a:r>
              <a:rPr lang="en-US" dirty="0"/>
              <a:t> as modifiers of plant economies under variable conditions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81AB08-C6A1-5A44-822E-FF47C0CCD06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C9846D-96AD-9D48-8540-A3344D48583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866D79-C3F8-914F-B293-7ADD42A8F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55AE128-7AED-F54D-84D0-15C2884DADED}"/>
              </a:ext>
            </a:extLst>
          </p:cNvPr>
          <p:cNvSpPr txBox="1"/>
          <p:nvPr/>
        </p:nvSpPr>
        <p:spPr>
          <a:xfrm>
            <a:off x="9890280" y="6488668"/>
            <a:ext cx="2301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 et al. (2021)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F9AFF7-C2CA-5D45-A5A7-C30A532B7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30" y="1690688"/>
            <a:ext cx="10137836" cy="45945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573C07-B941-784C-9B75-E6336079CD68}"/>
              </a:ext>
            </a:extLst>
          </p:cNvPr>
          <p:cNvSpPr txBox="1"/>
          <p:nvPr/>
        </p:nvSpPr>
        <p:spPr>
          <a:xfrm>
            <a:off x="9728373" y="4610223"/>
            <a:ext cx="23017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Soybean (right panel) economics are much less responsive to soil nitrogen than cotton (left panel)</a:t>
            </a:r>
          </a:p>
        </p:txBody>
      </p:sp>
    </p:spTree>
    <p:extLst>
      <p:ext uri="{BB962C8B-B14F-4D97-AF65-F5344CB8AC3E}">
        <p14:creationId xmlns:p14="http://schemas.microsoft.com/office/powerpoint/2010/main" val="185845544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4B2AA-8F98-154B-89ED-CCE57CAD7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more acclimation predictions in more places to examine </a:t>
            </a:r>
            <a:r>
              <a:rPr lang="en-US" dirty="0">
                <a:solidFill>
                  <a:srgbClr val="011893"/>
                </a:solidFill>
              </a:rPr>
              <a:t>larger scale impacts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F7F199F-3585-314D-8ED2-0EE9B8B8087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443445-6F66-8C46-AF22-C843FEA8FC3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4B332B-EC03-8844-A341-BC673B8B4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76391E2D-6CE0-B14A-A8D6-347A71A92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60020"/>
            <a:ext cx="4065270" cy="4065270"/>
          </a:xfrm>
          <a:prstGeom prst="rect">
            <a:avLst/>
          </a:prstGeom>
        </p:spPr>
      </p:pic>
      <p:pic>
        <p:nvPicPr>
          <p:cNvPr id="2050" name="Picture 2" descr="Science at the Top - Rocky Mountain Biological Laboratory">
            <a:extLst>
              <a:ext uri="{FF2B5EF4-FFF2-40B4-BE49-F238E27FC236}">
                <a16:creationId xmlns:a16="http://schemas.microsoft.com/office/drawing/2014/main" id="{176A9604-80BE-2343-9464-277C3E734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9470" y="5107644"/>
            <a:ext cx="2425700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picture containing tree, outdoor, green, plant&#10;&#10;Description automatically generated">
            <a:extLst>
              <a:ext uri="{FF2B5EF4-FFF2-40B4-BE49-F238E27FC236}">
                <a16:creationId xmlns:a16="http://schemas.microsoft.com/office/drawing/2014/main" id="{1C39386A-0B69-3041-BB20-2F732A347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7052" y="3902951"/>
            <a:ext cx="3316385" cy="2487288"/>
          </a:xfrm>
          <a:prstGeom prst="rect">
            <a:avLst/>
          </a:prstGeom>
        </p:spPr>
      </p:pic>
      <p:pic>
        <p:nvPicPr>
          <p:cNvPr id="15" name="Picture 14" descr="A picture containing mountain, sky, outdoor, grass&#10;&#10;Description automatically generated">
            <a:extLst>
              <a:ext uri="{FF2B5EF4-FFF2-40B4-BE49-F238E27FC236}">
                <a16:creationId xmlns:a16="http://schemas.microsoft.com/office/drawing/2014/main" id="{2106DF07-74C3-5B4F-B5A0-388C4CC97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0471" y="1763486"/>
            <a:ext cx="3316384" cy="248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036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other ongoing and future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4DCE7-B1AE-E247-94D7-1D533E5AE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011893"/>
                </a:solidFill>
              </a:rPr>
              <a:t>Land management modifications of plant-atmosphere feedbacks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81AB08-C6A1-5A44-822E-FF47C0CCD06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C9846D-96AD-9D48-8540-A3344D48583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866D79-C3F8-914F-B293-7ADD42A8F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47CE36-39AF-044D-ACE9-A40BD34ECC51}"/>
              </a:ext>
            </a:extLst>
          </p:cNvPr>
          <p:cNvSpPr txBox="1"/>
          <p:nvPr/>
        </p:nvSpPr>
        <p:spPr>
          <a:xfrm>
            <a:off x="9631812" y="6488668"/>
            <a:ext cx="2560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McNellis</a:t>
            </a:r>
            <a:r>
              <a:rPr lang="en-US" dirty="0"/>
              <a:t> et al. (in review)</a:t>
            </a:r>
          </a:p>
        </p:txBody>
      </p:sp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61B3732C-A608-DE41-992B-757EEA214659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608" y="3226513"/>
            <a:ext cx="4756495" cy="2950450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2C4CFD08-2D81-8142-ADAE-F5973DA9CE63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8103" y="3163292"/>
            <a:ext cx="4858415" cy="3013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4B3259-DDD5-4E40-A016-ECF1D04DC2CA}"/>
              </a:ext>
            </a:extLst>
          </p:cNvPr>
          <p:cNvSpPr txBox="1"/>
          <p:nvPr/>
        </p:nvSpPr>
        <p:spPr>
          <a:xfrm>
            <a:off x="9896517" y="4901655"/>
            <a:ext cx="2295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Cover crop implementation increases latent heat flux (left) and albedo (right) as compared to fallow fields.</a:t>
            </a:r>
          </a:p>
        </p:txBody>
      </p:sp>
    </p:spTree>
    <p:extLst>
      <p:ext uri="{BB962C8B-B14F-4D97-AF65-F5344CB8AC3E}">
        <p14:creationId xmlns:p14="http://schemas.microsoft.com/office/powerpoint/2010/main" val="177325262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B05C80-3F50-1A49-88BA-6D04EED6F3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1312" y="309788"/>
            <a:ext cx="6925235" cy="3497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24ACA8-52C2-3542-9155-B3E8088EC70D}"/>
              </a:ext>
            </a:extLst>
          </p:cNvPr>
          <p:cNvSpPr txBox="1"/>
          <p:nvPr/>
        </p:nvSpPr>
        <p:spPr>
          <a:xfrm>
            <a:off x="450375" y="3807721"/>
            <a:ext cx="58275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Open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CO</a:t>
            </a:r>
            <a:r>
              <a:rPr lang="en-US" sz="2800" baseline="-25000" dirty="0"/>
              <a:t>2 </a:t>
            </a:r>
            <a:r>
              <a:rPr lang="en-US" sz="2800" dirty="0"/>
              <a:t>influx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water outflux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0A4C2-5577-FB45-80E6-26076AA798CE}"/>
              </a:ext>
            </a:extLst>
          </p:cNvPr>
          <p:cNvSpPr txBox="1"/>
          <p:nvPr/>
        </p:nvSpPr>
        <p:spPr>
          <a:xfrm>
            <a:off x="5663821" y="3807721"/>
            <a:ext cx="61336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Closed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water outflux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CO</a:t>
            </a:r>
            <a:r>
              <a:rPr lang="en-US" sz="2800" baseline="-25000" dirty="0"/>
              <a:t>2</a:t>
            </a:r>
            <a:r>
              <a:rPr lang="en-US" sz="2800" dirty="0"/>
              <a:t> influx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554E09-1A25-D646-8EBC-294ACF547EC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180974-B21E-2348-A336-CFD6B794522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E9A865-4963-C34B-BF16-BCE51F102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63329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B05C80-3F50-1A49-88BA-6D04EED6F3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1312" y="309788"/>
            <a:ext cx="6925235" cy="3497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24ACA8-52C2-3542-9155-B3E8088EC70D}"/>
              </a:ext>
            </a:extLst>
          </p:cNvPr>
          <p:cNvSpPr txBox="1"/>
          <p:nvPr/>
        </p:nvSpPr>
        <p:spPr>
          <a:xfrm>
            <a:off x="450375" y="3807721"/>
            <a:ext cx="58275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Open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CO</a:t>
            </a:r>
            <a:r>
              <a:rPr lang="en-US" sz="2800" baseline="-25000" dirty="0"/>
              <a:t>2 </a:t>
            </a:r>
            <a:r>
              <a:rPr lang="en-US" sz="2800" dirty="0"/>
              <a:t>influx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water outflux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0A4C2-5577-FB45-80E6-26076AA798CE}"/>
              </a:ext>
            </a:extLst>
          </p:cNvPr>
          <p:cNvSpPr txBox="1"/>
          <p:nvPr/>
        </p:nvSpPr>
        <p:spPr>
          <a:xfrm>
            <a:off x="5663821" y="3807721"/>
            <a:ext cx="613366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Closed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water outflux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CO</a:t>
            </a:r>
            <a:r>
              <a:rPr lang="en-US" sz="2800" baseline="-25000" dirty="0"/>
              <a:t>2</a:t>
            </a:r>
            <a:r>
              <a:rPr lang="en-US" sz="2800" dirty="0"/>
              <a:t> influx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011893"/>
                </a:solidFill>
              </a:rPr>
              <a:t>Must maintain high amount of Rubisco to do photosynthesis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68DE4E-AD8D-074A-B103-DE39CFB7320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252440-2D57-8040-B772-6A1FBC6DFB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13D9DC0-34F3-AE4D-8EA3-ACAE06993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01363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F2B81-69B8-294B-ACF9-43632E720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stomatal conductance</a:t>
            </a:r>
            <a:r>
              <a:rPr lang="el-GR" i="1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167C5-62AC-B448-815F-ECEA77AC8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Optimal conductance</a:t>
            </a:r>
            <a:r>
              <a:rPr lang="el-GR" sz="4000" i="1" dirty="0">
                <a:solidFill>
                  <a:srgbClr val="011893"/>
                </a:solidFill>
              </a:rPr>
              <a:t> </a:t>
            </a:r>
            <a:r>
              <a:rPr lang="en-US" sz="4000" dirty="0">
                <a:solidFill>
                  <a:srgbClr val="011893"/>
                </a:solidFill>
              </a:rPr>
              <a:t>maximizes photosynthesis at least water loss and nutrient use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Water loss </a:t>
            </a:r>
            <a:r>
              <a:rPr lang="en-US" sz="3600" dirty="0"/>
              <a:t>is from transpiration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Nutrient use </a:t>
            </a:r>
            <a:r>
              <a:rPr lang="en-US" sz="3600" dirty="0"/>
              <a:t>is nutrients used to maintain Rubisco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C62F4E-9396-7344-A6FE-FD4F8203D87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420AF3-272A-D546-A093-06B1E989ABE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BEDA653-C45E-CC48-AE5C-F0FDB2755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5874304-0D47-D348-A124-46513291B9AE}"/>
              </a:ext>
            </a:extLst>
          </p:cNvPr>
          <p:cNvSpPr txBox="1"/>
          <p:nvPr/>
        </p:nvSpPr>
        <p:spPr>
          <a:xfrm>
            <a:off x="2716696" y="6311900"/>
            <a:ext cx="6021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[TALK TO ME LATER ABOUT THE MATHS]</a:t>
            </a:r>
          </a:p>
        </p:txBody>
      </p:sp>
    </p:spTree>
    <p:extLst>
      <p:ext uri="{BB962C8B-B14F-4D97-AF65-F5344CB8AC3E}">
        <p14:creationId xmlns:p14="http://schemas.microsoft.com/office/powerpoint/2010/main" val="542934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1968</TotalTime>
  <Words>3372</Words>
  <Application>Microsoft Macintosh PowerPoint</Application>
  <PresentationFormat>Widescreen</PresentationFormat>
  <Paragraphs>380</Paragraphs>
  <Slides>105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09" baseType="lpstr">
      <vt:lpstr>Arial</vt:lpstr>
      <vt:lpstr>Calibri</vt:lpstr>
      <vt:lpstr>Calibri Light</vt:lpstr>
      <vt:lpstr>Office Theme</vt:lpstr>
      <vt:lpstr>Plants aren’t dumb Using optimality theory to understand big questions in plant ecophysiology</vt:lpstr>
      <vt:lpstr>Acknowledgements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In other words: plants provide ecosystem services</vt:lpstr>
      <vt:lpstr>Including photosynthesis</vt:lpstr>
      <vt:lpstr>Photosynthesis provides the foundation for other services</vt:lpstr>
      <vt:lpstr>Photosynthesis is a dynamic process that is likely to be impacted by global change</vt:lpstr>
      <vt:lpstr>Our lab examines photosynthesis as a regulator of global change impacts on ecosystem services</vt:lpstr>
      <vt:lpstr>Photosynthesis is important! An example…</vt:lpstr>
      <vt:lpstr>Photosynthesis is important! An example…</vt:lpstr>
      <vt:lpstr>Photosynthesis is important! An example…</vt:lpstr>
      <vt:lpstr>Photosynthesis is important! An example…</vt:lpstr>
      <vt:lpstr>But predictions are uncertain!</vt:lpstr>
      <vt:lpstr>But predictions are uncertain!</vt:lpstr>
      <vt:lpstr>This uncertainty is driven by uncertainty in photosynthesis</vt:lpstr>
      <vt:lpstr>Why the uncertainty? Theoretical models for photosynthesis exist</vt:lpstr>
      <vt:lpstr>These produce short term responses that match data</vt:lpstr>
      <vt:lpstr>Why the uncertainty? Long-term responses differ from short-term responses due to acclimation</vt:lpstr>
      <vt:lpstr>PowerPoint Presentation</vt:lpstr>
      <vt:lpstr>PowerPoint Presentation</vt:lpstr>
      <vt:lpstr>Acclimation is ubiquitous and well known…</vt:lpstr>
      <vt:lpstr>…and can impact carbon cycling and climate</vt:lpstr>
      <vt:lpstr>Unfortunately, no theoretical model for photosynthetic acclimation exists</vt:lpstr>
      <vt:lpstr>Lack of theory results in…</vt:lpstr>
      <vt:lpstr>Lack of theory results in…</vt:lpstr>
      <vt:lpstr>Lack of theory results in…</vt:lpstr>
      <vt:lpstr>So, we developed a mechanistic model of photosynthetic acclimation   Based on optimization and the first principles of plant physiological theory</vt:lpstr>
      <vt:lpstr>Optimization: Least cost theory</vt:lpstr>
      <vt:lpstr>Optimal photosynthesis </vt:lpstr>
      <vt:lpstr>Optimal photosynthesis </vt:lpstr>
      <vt:lpstr>Optimal photosynthesis </vt:lpstr>
      <vt:lpstr>Optimal photosynthesis </vt:lpstr>
      <vt:lpstr>Biochemistry optimization</vt:lpstr>
      <vt:lpstr>Biochemistry trait The maximum rate of Rubisco carboxylation (Vcmax)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Ok, great, but now what?</vt:lpstr>
      <vt:lpstr>We can use the theory as a null model to explore acclimation mechanisms</vt:lpstr>
      <vt:lpstr>Let’s tackle some big questions in plant ecophysiology!</vt:lpstr>
      <vt:lpstr>Big questions</vt:lpstr>
      <vt:lpstr>Question 1: Is photosynthesis optimized to the environment?</vt:lpstr>
      <vt:lpstr>Global Vcmax dataset</vt:lpstr>
      <vt:lpstr>PowerPoint Presentation</vt:lpstr>
      <vt:lpstr>PowerPoint Presentation</vt:lpstr>
      <vt:lpstr>Question 1: Is photosynthesis optimized to the environment?  YES! Photosynthesis acclimates spatially as expected from optimization</vt:lpstr>
      <vt:lpstr>Looking forward: herbarium specimens to examine acclimation over space and time</vt:lpstr>
      <vt:lpstr>Question 2: Does photosynthesis acclimate to soil nutrients?</vt:lpstr>
      <vt:lpstr>From the least cost hypothesis</vt:lpstr>
      <vt:lpstr>From the least cost hypothesis</vt:lpstr>
      <vt:lpstr>Observations show support for least cost</vt:lpstr>
      <vt:lpstr>As do greenhouse experiments</vt:lpstr>
      <vt:lpstr>Is plant allocation to leaf N dependent on allocation to biomass?</vt:lpstr>
      <vt:lpstr>Is plant allocation to leaf N dependent on allocation to biomass?</vt:lpstr>
      <vt:lpstr>To see a leaf N response to soil N there must be (1) added investment to leaves and (2) small investment to biomass</vt:lpstr>
      <vt:lpstr>Question 2: Does photosynthesis acclimate to soil nutrients?  Yes, although this is dependent on whole-plant allocation decisions</vt:lpstr>
      <vt:lpstr>Looking forward: impact of allelopathic invaders on leaf economics</vt:lpstr>
      <vt:lpstr>Question 3: What does acclimation mean for future terrestrial biogeochemical cycling?</vt:lpstr>
      <vt:lpstr>Expected future responses</vt:lpstr>
      <vt:lpstr>PowerPoint Presentation</vt:lpstr>
      <vt:lpstr>Vcmax changes with CO2 in ways expected from optimization</vt:lpstr>
      <vt:lpstr>This generally suggests lower nitrogen demand under future conditions</vt:lpstr>
      <vt:lpstr>Let’s run a model out into the future!</vt:lpstr>
      <vt:lpstr>Photosynthesis increases in future</vt:lpstr>
      <vt:lpstr>Photosynthesis increases in future  (at lower nutrient use)</vt:lpstr>
      <vt:lpstr>Need to rethink nutrient limitation in models?</vt:lpstr>
      <vt:lpstr>Question 3: What does acclimation mean for future terrestrial biogeochemical cycling?  Photosynthesis will increase and per-leaf-area nutrient use will decrease</vt:lpstr>
      <vt:lpstr>Looking forward: role of acclimation on future ecosystem feedbacks to global change</vt:lpstr>
      <vt:lpstr>Question 4: When is C4 photosynthesis an advantage over C3 photosynthesis?</vt:lpstr>
      <vt:lpstr>C3 versus C4 optimization</vt:lpstr>
      <vt:lpstr>C4 versus C3 optimization</vt:lpstr>
      <vt:lpstr>C4 versus C3 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 4: When is C4 photosynthesis an advantage over C3 photosynthesis?  C4 is better in hot, dry, low CO2 environments</vt:lpstr>
      <vt:lpstr>Looking forward: model-data comparisons for C4 plants</vt:lpstr>
      <vt:lpstr>Conclusions</vt:lpstr>
      <vt:lpstr>Conclusions</vt:lpstr>
      <vt:lpstr>Conclusions</vt:lpstr>
      <vt:lpstr>PowerPoint Presentation</vt:lpstr>
      <vt:lpstr>Looking forward: symbioses as modifiers of plant economies under variable conditions</vt:lpstr>
      <vt:lpstr>Looking forward: more acclimation predictions in more places to examine larger scale impacts</vt:lpstr>
      <vt:lpstr>Looking forward: other ongoing and future research</vt:lpstr>
      <vt:lpstr>PowerPoint Presentation</vt:lpstr>
      <vt:lpstr>PowerPoint Presentation</vt:lpstr>
      <vt:lpstr>Optimal stomatal conductance </vt:lpstr>
      <vt:lpstr>Stomatal conductance trait The ratio of CO2 in the leaf to CO2 outside of the leaf (Ci/Ca)</vt:lpstr>
      <vt:lpstr>PowerPoint Presentation</vt:lpstr>
      <vt:lpstr>PowerPoint Presentation</vt:lpstr>
      <vt:lpstr>PowerPoint Presentation</vt:lpstr>
      <vt:lpstr>PowerPoint Presentation</vt:lpstr>
      <vt:lpstr>Photosynthetic traits change with temperature in ways expected from optimization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Photosynthetic acclimation through the lens of optimality</dc:title>
  <dc:creator>Smith, Nick</dc:creator>
  <cp:lastModifiedBy>Smith, Nick</cp:lastModifiedBy>
  <cp:revision>303</cp:revision>
  <cp:lastPrinted>2019-07-23T15:57:34Z</cp:lastPrinted>
  <dcterms:created xsi:type="dcterms:W3CDTF">2019-07-15T15:11:58Z</dcterms:created>
  <dcterms:modified xsi:type="dcterms:W3CDTF">2022-01-19T22:17:30Z</dcterms:modified>
</cp:coreProperties>
</file>